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57"/>
  </p:notesMasterIdLst>
  <p:sldIdLst>
    <p:sldId id="733" r:id="rId5"/>
    <p:sldId id="819" r:id="rId6"/>
    <p:sldId id="874" r:id="rId7"/>
    <p:sldId id="825" r:id="rId8"/>
    <p:sldId id="831" r:id="rId9"/>
    <p:sldId id="832" r:id="rId10"/>
    <p:sldId id="833" r:id="rId11"/>
    <p:sldId id="834" r:id="rId12"/>
    <p:sldId id="835" r:id="rId13"/>
    <p:sldId id="875" r:id="rId14"/>
    <p:sldId id="836" r:id="rId15"/>
    <p:sldId id="268" r:id="rId16"/>
    <p:sldId id="838" r:id="rId17"/>
    <p:sldId id="840" r:id="rId18"/>
    <p:sldId id="841" r:id="rId19"/>
    <p:sldId id="881" r:id="rId20"/>
    <p:sldId id="876" r:id="rId21"/>
    <p:sldId id="877" r:id="rId22"/>
    <p:sldId id="827" r:id="rId23"/>
    <p:sldId id="844" r:id="rId24"/>
    <p:sldId id="846" r:id="rId25"/>
    <p:sldId id="882" r:id="rId26"/>
    <p:sldId id="770" r:id="rId27"/>
    <p:sldId id="407" r:id="rId28"/>
    <p:sldId id="263" r:id="rId29"/>
    <p:sldId id="348" r:id="rId30"/>
    <p:sldId id="482" r:id="rId31"/>
    <p:sldId id="847" r:id="rId32"/>
    <p:sldId id="264" r:id="rId33"/>
    <p:sldId id="848" r:id="rId34"/>
    <p:sldId id="850" r:id="rId35"/>
    <p:sldId id="851" r:id="rId36"/>
    <p:sldId id="852" r:id="rId37"/>
    <p:sldId id="853" r:id="rId38"/>
    <p:sldId id="854" r:id="rId39"/>
    <p:sldId id="824" r:id="rId40"/>
    <p:sldId id="855" r:id="rId41"/>
    <p:sldId id="856" r:id="rId42"/>
    <p:sldId id="879" r:id="rId43"/>
    <p:sldId id="857" r:id="rId44"/>
    <p:sldId id="863" r:id="rId45"/>
    <p:sldId id="865" r:id="rId46"/>
    <p:sldId id="867" r:id="rId47"/>
    <p:sldId id="260" r:id="rId48"/>
    <p:sldId id="400" r:id="rId49"/>
    <p:sldId id="868" r:id="rId50"/>
    <p:sldId id="871" r:id="rId51"/>
    <p:sldId id="872" r:id="rId52"/>
    <p:sldId id="873" r:id="rId53"/>
    <p:sldId id="687" r:id="rId54"/>
    <p:sldId id="256" r:id="rId55"/>
    <p:sldId id="880" r:id="rId56"/>
  </p:sldIdLst>
  <p:sldSz cx="12192000" cy="6858000"/>
  <p:notesSz cx="6889750" cy="100218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a:srgbClr val="FF4C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5033" autoAdjust="0"/>
  </p:normalViewPr>
  <p:slideViewPr>
    <p:cSldViewPr snapToGrid="0">
      <p:cViewPr varScale="1">
        <p:scale>
          <a:sx n="63" d="100"/>
          <a:sy n="63" d="100"/>
        </p:scale>
        <p:origin x="557" y="24"/>
      </p:cViewPr>
      <p:guideLst/>
    </p:cSldViewPr>
  </p:slideViewPr>
  <p:notesTextViewPr>
    <p:cViewPr>
      <p:scale>
        <a:sx n="1" d="1"/>
        <a:sy n="1" d="1"/>
      </p:scale>
      <p:origin x="0" y="0"/>
    </p:cViewPr>
  </p:notesTextViewPr>
  <p:sorterViewPr>
    <p:cViewPr>
      <p:scale>
        <a:sx n="100" d="100"/>
        <a:sy n="100" d="100"/>
      </p:scale>
      <p:origin x="0" y="-19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E:\Dokumente\Klima%20-%20Die%20eigene%20Meinung%20(Neuauflage)\20241002%20CERES%20Download%20-%20FV%20-%202%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Dokumente\Klima%20-%20Die%20eigene%20Meinung%20(Neuauflage)\20241002%20CERES%20Download%20-%20FV%20-%202%20char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err="1">
                <a:solidFill>
                  <a:schemeClr val="tx1"/>
                </a:solidFill>
              </a:rPr>
              <a:t>Kurzwellige</a:t>
            </a:r>
            <a:r>
              <a:rPr lang="en-US" sz="1600" b="1" dirty="0">
                <a:solidFill>
                  <a:schemeClr val="tx1"/>
                </a:solidFill>
              </a:rPr>
              <a:t> </a:t>
            </a:r>
            <a:r>
              <a:rPr lang="en-US" sz="1600" b="1" dirty="0" err="1">
                <a:solidFill>
                  <a:schemeClr val="tx1"/>
                </a:solidFill>
              </a:rPr>
              <a:t>Einstrahlung</a:t>
            </a:r>
            <a:r>
              <a:rPr lang="en-US" sz="1600" b="1" dirty="0">
                <a:solidFill>
                  <a:schemeClr val="tx1"/>
                </a:solidFill>
              </a:rPr>
              <a:t> (SW in)</a:t>
            </a:r>
          </a:p>
          <a:p>
            <a:pPr>
              <a:defRPr sz="1600" b="1">
                <a:solidFill>
                  <a:schemeClr val="tx1"/>
                </a:solidFill>
              </a:defRPr>
            </a:pPr>
            <a:r>
              <a:rPr lang="en-US" sz="1600" b="1" dirty="0">
                <a:solidFill>
                  <a:schemeClr val="tx1"/>
                </a:solidFill>
              </a:rPr>
              <a:t>und </a:t>
            </a:r>
            <a:r>
              <a:rPr lang="en-US" sz="1600" b="1" dirty="0" err="1">
                <a:solidFill>
                  <a:schemeClr val="tx1"/>
                </a:solidFill>
              </a:rPr>
              <a:t>Temperatur</a:t>
            </a:r>
            <a:r>
              <a:rPr lang="en-US" sz="1600" b="1" dirty="0">
                <a:solidFill>
                  <a:schemeClr val="tx1"/>
                </a:solidFill>
              </a:rPr>
              <a:t> (UAH)</a:t>
            </a:r>
          </a:p>
        </c:rich>
      </c:tx>
      <c:layout>
        <c:manualLayout>
          <c:xMode val="edge"/>
          <c:yMode val="edge"/>
          <c:x val="0.31022030078518664"/>
          <c:y val="0.11281839544408635"/>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0.17698647217869254"/>
          <c:y val="0.15979809835037478"/>
          <c:w val="0.66497219366663207"/>
          <c:h val="0.68453461738279131"/>
        </c:manualLayout>
      </c:layout>
      <c:scatterChart>
        <c:scatterStyle val="lineMarker"/>
        <c:varyColors val="0"/>
        <c:ser>
          <c:idx val="0"/>
          <c:order val="0"/>
          <c:tx>
            <c:strRef>
              <c:f>Summary!$E$9</c:f>
              <c:strCache>
                <c:ptCount val="1"/>
                <c:pt idx="0">
                  <c:v>SW in</c:v>
                </c:pt>
              </c:strCache>
            </c:strRef>
          </c:tx>
          <c:spPr>
            <a:ln w="25400" cap="rnd">
              <a:solidFill>
                <a:srgbClr val="C00000"/>
              </a:solidFill>
              <a:round/>
            </a:ln>
            <a:effectLst/>
          </c:spPr>
          <c:marker>
            <c:symbol val="circle"/>
            <c:size val="7"/>
            <c:spPr>
              <a:solidFill>
                <a:srgbClr val="C00000"/>
              </a:solidFill>
              <a:ln w="9525">
                <a:solidFill>
                  <a:srgbClr val="C00000"/>
                </a:solidFill>
              </a:ln>
              <a:effectLst/>
            </c:spPr>
          </c:marker>
          <c:xVal>
            <c:numRef>
              <c:f>Summary!$B$10:$B$32</c:f>
              <c:numCache>
                <c:formatCode>0</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xVal>
          <c:yVal>
            <c:numRef>
              <c:f>Summary!$E$10:$E$32</c:f>
              <c:numCache>
                <c:formatCode>0.00</c:formatCode>
                <c:ptCount val="23"/>
                <c:pt idx="0">
                  <c:v>240.50354166666665</c:v>
                </c:pt>
                <c:pt idx="1">
                  <c:v>240.56284166666666</c:v>
                </c:pt>
                <c:pt idx="2">
                  <c:v>241.02950000000004</c:v>
                </c:pt>
                <c:pt idx="3">
                  <c:v>240.8248416666666</c:v>
                </c:pt>
                <c:pt idx="4">
                  <c:v>240.80284166666667</c:v>
                </c:pt>
                <c:pt idx="5">
                  <c:v>240.90625000000006</c:v>
                </c:pt>
                <c:pt idx="6">
                  <c:v>240.74012499999998</c:v>
                </c:pt>
                <c:pt idx="7">
                  <c:v>241.00779999999997</c:v>
                </c:pt>
                <c:pt idx="8">
                  <c:v>240.91606666666672</c:v>
                </c:pt>
                <c:pt idx="9">
                  <c:v>240.48027499999995</c:v>
                </c:pt>
                <c:pt idx="10">
                  <c:v>240.83097500000002</c:v>
                </c:pt>
                <c:pt idx="11">
                  <c:v>241.29501666666664</c:v>
                </c:pt>
                <c:pt idx="12">
                  <c:v>240.81649166666671</c:v>
                </c:pt>
                <c:pt idx="13">
                  <c:v>241.15937500000001</c:v>
                </c:pt>
                <c:pt idx="14">
                  <c:v>241.64868333333328</c:v>
                </c:pt>
                <c:pt idx="15">
                  <c:v>241.70683333333329</c:v>
                </c:pt>
                <c:pt idx="16">
                  <c:v>241.66513333333342</c:v>
                </c:pt>
                <c:pt idx="17">
                  <c:v>241.59374166666669</c:v>
                </c:pt>
                <c:pt idx="18">
                  <c:v>242.11775833333337</c:v>
                </c:pt>
                <c:pt idx="19">
                  <c:v>241.72425833333335</c:v>
                </c:pt>
                <c:pt idx="20">
                  <c:v>241.86947500000002</c:v>
                </c:pt>
                <c:pt idx="21">
                  <c:v>242.12298333333331</c:v>
                </c:pt>
                <c:pt idx="22">
                  <c:v>243.01304166666665</c:v>
                </c:pt>
              </c:numCache>
            </c:numRef>
          </c:yVal>
          <c:smooth val="0"/>
          <c:extLst>
            <c:ext xmlns:c16="http://schemas.microsoft.com/office/drawing/2014/chart" uri="{C3380CC4-5D6E-409C-BE32-E72D297353CC}">
              <c16:uniqueId val="{00000000-7FDC-4ECD-82D0-FC5C0CF38FD9}"/>
            </c:ext>
          </c:extLst>
        </c:ser>
        <c:dLbls>
          <c:showLegendKey val="0"/>
          <c:showVal val="0"/>
          <c:showCatName val="0"/>
          <c:showSerName val="0"/>
          <c:showPercent val="0"/>
          <c:showBubbleSize val="0"/>
        </c:dLbls>
        <c:axId val="93334264"/>
        <c:axId val="93331384"/>
        <c:extLst/>
      </c:scatterChart>
      <c:scatterChart>
        <c:scatterStyle val="lineMarker"/>
        <c:varyColors val="0"/>
        <c:ser>
          <c:idx val="1"/>
          <c:order val="1"/>
          <c:tx>
            <c:strRef>
              <c:f>Summary!$U$9</c:f>
              <c:strCache>
                <c:ptCount val="1"/>
                <c:pt idx="0">
                  <c:v>UAH Temp</c:v>
                </c:pt>
              </c:strCache>
            </c:strRef>
          </c:tx>
          <c:spPr>
            <a:ln w="19050" cap="rnd">
              <a:solidFill>
                <a:schemeClr val="tx1"/>
              </a:solidFill>
              <a:prstDash val="sysDash"/>
              <a:round/>
            </a:ln>
            <a:effectLst/>
          </c:spPr>
          <c:marker>
            <c:symbol val="circle"/>
            <c:size val="7"/>
            <c:spPr>
              <a:solidFill>
                <a:schemeClr val="bg1">
                  <a:lumMod val="95000"/>
                </a:schemeClr>
              </a:solidFill>
              <a:ln w="9525">
                <a:solidFill>
                  <a:schemeClr val="tx1"/>
                </a:solidFill>
              </a:ln>
              <a:effectLst/>
            </c:spPr>
          </c:marker>
          <c:xVal>
            <c:numRef>
              <c:f>Summary!$B$10:$B$32</c:f>
              <c:numCache>
                <c:formatCode>0</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xVal>
          <c:yVal>
            <c:numRef>
              <c:f>Summary!$U$10:$U$32</c:f>
              <c:numCache>
                <c:formatCode>0.00</c:formatCode>
                <c:ptCount val="23"/>
                <c:pt idx="0">
                  <c:v>-2.5833333333333337E-2</c:v>
                </c:pt>
                <c:pt idx="1">
                  <c:v>7.6666666666666675E-2</c:v>
                </c:pt>
                <c:pt idx="2">
                  <c:v>4.5000000000000005E-2</c:v>
                </c:pt>
                <c:pt idx="3">
                  <c:v>-6.083333333333333E-2</c:v>
                </c:pt>
                <c:pt idx="4">
                  <c:v>0.06</c:v>
                </c:pt>
                <c:pt idx="5">
                  <c:v>-2.5833333333333333E-2</c:v>
                </c:pt>
                <c:pt idx="6">
                  <c:v>0.02</c:v>
                </c:pt>
                <c:pt idx="7">
                  <c:v>-0.24083333333333334</c:v>
                </c:pt>
                <c:pt idx="8">
                  <c:v>-4.8333333333333339E-2</c:v>
                </c:pt>
                <c:pt idx="9">
                  <c:v>0.18999999999999997</c:v>
                </c:pt>
                <c:pt idx="10">
                  <c:v>-0.125</c:v>
                </c:pt>
                <c:pt idx="11">
                  <c:v>-8.7499999999999981E-2</c:v>
                </c:pt>
                <c:pt idx="12">
                  <c:v>4.1666666666666666E-3</c:v>
                </c:pt>
                <c:pt idx="13">
                  <c:v>5.0833333333333335E-2</c:v>
                </c:pt>
                <c:pt idx="14">
                  <c:v>0.14333333333333334</c:v>
                </c:pt>
                <c:pt idx="15">
                  <c:v>0.39333333333333331</c:v>
                </c:pt>
                <c:pt idx="16">
                  <c:v>0.27499999999999997</c:v>
                </c:pt>
                <c:pt idx="17">
                  <c:v>9.8333333333333342E-2</c:v>
                </c:pt>
                <c:pt idx="18">
                  <c:v>0.31416666666666671</c:v>
                </c:pt>
                <c:pt idx="19">
                  <c:v>0.3666666666666667</c:v>
                </c:pt>
                <c:pt idx="20">
                  <c:v>0.14666666666666667</c:v>
                </c:pt>
                <c:pt idx="21">
                  <c:v>0.18333333333333335</c:v>
                </c:pt>
                <c:pt idx="22">
                  <c:v>0.51249999999999996</c:v>
                </c:pt>
              </c:numCache>
            </c:numRef>
          </c:yVal>
          <c:smooth val="0"/>
          <c:extLst>
            <c:ext xmlns:c16="http://schemas.microsoft.com/office/drawing/2014/chart" uri="{C3380CC4-5D6E-409C-BE32-E72D297353CC}">
              <c16:uniqueId val="{00000001-7FDC-4ECD-82D0-FC5C0CF38FD9}"/>
            </c:ext>
          </c:extLst>
        </c:ser>
        <c:dLbls>
          <c:showLegendKey val="0"/>
          <c:showVal val="0"/>
          <c:showCatName val="0"/>
          <c:showSerName val="0"/>
          <c:showPercent val="0"/>
          <c:showBubbleSize val="0"/>
        </c:dLbls>
        <c:axId val="464512384"/>
        <c:axId val="464515984"/>
      </c:scatterChart>
      <c:valAx>
        <c:axId val="93334264"/>
        <c:scaling>
          <c:orientation val="minMax"/>
          <c:min val="2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400" b="0" i="0" u="none" strike="noStrike" kern="1200" baseline="0">
                <a:solidFill>
                  <a:schemeClr val="tx1"/>
                </a:solidFill>
                <a:latin typeface="+mn-lt"/>
                <a:ea typeface="+mn-ea"/>
                <a:cs typeface="+mn-cs"/>
              </a:defRPr>
            </a:pPr>
            <a:endParaRPr lang="de-DE"/>
          </a:p>
        </c:txPr>
        <c:crossAx val="93331384"/>
        <c:crosses val="autoZero"/>
        <c:crossBetween val="midCat"/>
      </c:valAx>
      <c:valAx>
        <c:axId val="93331384"/>
        <c:scaling>
          <c:orientation val="minMax"/>
          <c:max val="24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rgbClr val="C00000"/>
                    </a:solidFill>
                    <a:latin typeface="+mn-lt"/>
                    <a:ea typeface="+mn-ea"/>
                    <a:cs typeface="+mn-cs"/>
                  </a:defRPr>
                </a:pPr>
                <a:r>
                  <a:rPr lang="de-DE" sz="1600" b="1">
                    <a:solidFill>
                      <a:srgbClr val="C00000"/>
                    </a:solidFill>
                  </a:rPr>
                  <a:t>Kurzwellige Einstrahlung SW in </a:t>
                </a:r>
                <a:r>
                  <a:rPr lang="de-DE" sz="1600" b="1" baseline="0">
                    <a:solidFill>
                      <a:srgbClr val="C00000"/>
                    </a:solidFill>
                  </a:rPr>
                  <a:t>   </a:t>
                </a:r>
                <a:r>
                  <a:rPr lang="de-DE" sz="1600" b="1" baseline="0" dirty="0">
                    <a:solidFill>
                      <a:srgbClr val="C00000"/>
                    </a:solidFill>
                  </a:rPr>
                  <a:t>[</a:t>
                </a:r>
                <a:r>
                  <a:rPr lang="de-DE" sz="1600" b="1" dirty="0">
                    <a:solidFill>
                      <a:srgbClr val="C00000"/>
                    </a:solidFill>
                  </a:rPr>
                  <a:t>W/m²]</a:t>
                </a:r>
              </a:p>
            </c:rich>
          </c:tx>
          <c:layout>
            <c:manualLayout>
              <c:xMode val="edge"/>
              <c:yMode val="edge"/>
              <c:x val="2.4157601441774968E-2"/>
              <c:y val="0.210964724023012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de-DE"/>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C00000"/>
                </a:solidFill>
                <a:latin typeface="+mn-lt"/>
                <a:ea typeface="+mn-ea"/>
                <a:cs typeface="+mn-cs"/>
              </a:defRPr>
            </a:pPr>
            <a:endParaRPr lang="de-DE"/>
          </a:p>
        </c:txPr>
        <c:crossAx val="93334264"/>
        <c:crosses val="autoZero"/>
        <c:crossBetween val="midCat"/>
        <c:majorUnit val="0.5"/>
      </c:valAx>
      <c:valAx>
        <c:axId val="464515984"/>
        <c:scaling>
          <c:orientation val="minMax"/>
        </c:scaling>
        <c:delete val="0"/>
        <c:axPos val="r"/>
        <c:title>
          <c:tx>
            <c:rich>
              <a:bodyPr rot="-5400000" spcFirstLastPara="1" vertOverflow="ellipsis" vert="horz" wrap="square" anchor="ctr" anchorCtr="1"/>
              <a:lstStyle/>
              <a:p>
                <a:pPr algn="ctr" rtl="0">
                  <a:defRPr lang="de-DE" sz="1600" b="1" i="0" u="none" strike="noStrike" kern="1200" baseline="0">
                    <a:solidFill>
                      <a:schemeClr val="tx1"/>
                    </a:solidFill>
                    <a:latin typeface="+mn-lt"/>
                    <a:ea typeface="+mn-ea"/>
                    <a:cs typeface="+mn-cs"/>
                  </a:defRPr>
                </a:pPr>
                <a:r>
                  <a:rPr lang="de-DE" sz="1600" b="1" i="0" u="none" strike="noStrike" kern="1200" baseline="0">
                    <a:solidFill>
                      <a:schemeClr val="tx1"/>
                    </a:solidFill>
                    <a:latin typeface="+mn-lt"/>
                    <a:ea typeface="+mn-ea"/>
                    <a:cs typeface="+mn-cs"/>
                  </a:rPr>
                  <a:t>Temperatur Anomalie [°C]</a:t>
                </a:r>
              </a:p>
            </c:rich>
          </c:tx>
          <c:layout>
            <c:manualLayout>
              <c:xMode val="edge"/>
              <c:yMode val="edge"/>
              <c:x val="0.93329011525427763"/>
              <c:y val="0.29999045909455513"/>
            </c:manualLayout>
          </c:layout>
          <c:overlay val="0"/>
          <c:spPr>
            <a:noFill/>
            <a:ln>
              <a:noFill/>
            </a:ln>
            <a:effectLst/>
          </c:spPr>
          <c:txPr>
            <a:bodyPr rot="-5400000" spcFirstLastPara="1" vertOverflow="ellipsis" vert="horz" wrap="square" anchor="ctr" anchorCtr="1"/>
            <a:lstStyle/>
            <a:p>
              <a:pPr algn="ctr" rtl="0">
                <a:defRPr lang="de-DE" sz="1600" b="1" i="0" u="none" strike="noStrike" kern="1200" baseline="0">
                  <a:solidFill>
                    <a:schemeClr val="tx1"/>
                  </a:solidFill>
                  <a:latin typeface="+mn-lt"/>
                  <a:ea typeface="+mn-ea"/>
                  <a:cs typeface="+mn-cs"/>
                </a:defRPr>
              </a:pPr>
              <a:endParaRPr lang="de-DE"/>
            </a:p>
          </c:txPr>
        </c:title>
        <c:numFmt formatCod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400" b="0" i="0" u="none" strike="noStrike" kern="1200" baseline="0">
                <a:solidFill>
                  <a:schemeClr val="tx1"/>
                </a:solidFill>
                <a:latin typeface="+mn-lt"/>
                <a:ea typeface="+mn-ea"/>
                <a:cs typeface="+mn-cs"/>
              </a:defRPr>
            </a:pPr>
            <a:endParaRPr lang="de-DE"/>
          </a:p>
        </c:txPr>
        <c:crossAx val="464512384"/>
        <c:crosses val="max"/>
        <c:crossBetween val="midCat"/>
      </c:valAx>
      <c:valAx>
        <c:axId val="464512384"/>
        <c:scaling>
          <c:orientation val="minMax"/>
        </c:scaling>
        <c:delete val="1"/>
        <c:axPos val="b"/>
        <c:numFmt formatCode="0" sourceLinked="1"/>
        <c:majorTickMark val="out"/>
        <c:minorTickMark val="none"/>
        <c:tickLblPos val="nextTo"/>
        <c:crossAx val="464515984"/>
        <c:crosses val="autoZero"/>
        <c:crossBetween val="midCat"/>
      </c:valAx>
      <c:spPr>
        <a:noFill/>
        <a:ln w="15875">
          <a:solidFill>
            <a:schemeClr val="tx1"/>
          </a:solidFill>
        </a:ln>
        <a:effectLst/>
      </c:spPr>
    </c:plotArea>
    <c:legend>
      <c:legendPos val="r"/>
      <c:layout>
        <c:manualLayout>
          <c:xMode val="edge"/>
          <c:yMode val="edge"/>
          <c:x val="0.32250713834600175"/>
          <c:y val="0.93070155321672665"/>
          <c:w val="0.4232309088024076"/>
          <c:h val="5.3575840481010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00" b="1" i="0" u="none" strike="noStrike" kern="1200" spc="0" baseline="0">
                <a:solidFill>
                  <a:schemeClr val="tx1"/>
                </a:solidFill>
                <a:latin typeface="+mn-lt"/>
                <a:ea typeface="+mn-ea"/>
                <a:cs typeface="+mn-cs"/>
              </a:defRPr>
            </a:pPr>
            <a:r>
              <a:rPr lang="de-DE" sz="1800" b="1" dirty="0"/>
              <a:t>Änderung des</a:t>
            </a:r>
            <a:r>
              <a:rPr lang="de-DE" sz="1800" b="1" baseline="0" dirty="0"/>
              <a:t> Erwärmungseinflusses (Strahlungsantrieb) von CO</a:t>
            </a:r>
            <a:r>
              <a:rPr lang="de-DE" sz="1800" b="1" baseline="-25000" dirty="0"/>
              <a:t>2</a:t>
            </a:r>
            <a:r>
              <a:rPr lang="de-DE" sz="1800" b="1" baseline="0" dirty="0"/>
              <a:t> (blau) und der kurzwelligen Sonneneinstrahlung (rot) von 2001 bis 2023</a:t>
            </a:r>
            <a:endParaRPr lang="de-DE" sz="1800" b="1" dirty="0"/>
          </a:p>
        </c:rich>
      </c:tx>
      <c:layout>
        <c:manualLayout>
          <c:xMode val="edge"/>
          <c:yMode val="edge"/>
          <c:x val="0.11738579035678171"/>
          <c:y val="4.1256561679790034E-2"/>
        </c:manualLayout>
      </c:layout>
      <c:overlay val="0"/>
      <c:spPr>
        <a:noFill/>
        <a:ln>
          <a:noFill/>
        </a:ln>
        <a:effectLst/>
      </c:spPr>
      <c:txPr>
        <a:bodyPr rot="0" spcFirstLastPara="1" vertOverflow="ellipsis" vert="horz" wrap="square" anchor="ctr" anchorCtr="1"/>
        <a:lstStyle/>
        <a:p>
          <a:pPr>
            <a:defRPr lang="en-US" sz="18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8.555135821084521E-2"/>
          <c:y val="0.172755347440392"/>
          <c:w val="0.88283456182971487"/>
          <c:h val="0.76798688207452326"/>
        </c:manualLayout>
      </c:layout>
      <c:scatterChart>
        <c:scatterStyle val="lineMarker"/>
        <c:varyColors val="0"/>
        <c:ser>
          <c:idx val="2"/>
          <c:order val="0"/>
          <c:tx>
            <c:strRef>
              <c:f>Summary!$F$49</c:f>
              <c:strCache>
                <c:ptCount val="1"/>
                <c:pt idx="0">
                  <c:v>CO2</c:v>
                </c:pt>
              </c:strCache>
            </c:strRef>
          </c:tx>
          <c:spPr>
            <a:ln w="38100" cap="rnd">
              <a:solidFill>
                <a:srgbClr val="0070C0"/>
              </a:solidFill>
              <a:round/>
            </a:ln>
            <a:effectLst/>
          </c:spPr>
          <c:marker>
            <c:symbol val="none"/>
          </c:marker>
          <c:xVal>
            <c:numRef>
              <c:f>Summary!$C$50:$C$72</c:f>
              <c:numCache>
                <c:formatCode>0</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xVal>
          <c:yVal>
            <c:numRef>
              <c:f>Summary!$F$50:$F$72</c:f>
              <c:numCache>
                <c:formatCode>0.00</c:formatCode>
                <c:ptCount val="23"/>
                <c:pt idx="0">
                  <c:v>0</c:v>
                </c:pt>
                <c:pt idx="1">
                  <c:v>2.3947727729938306E-2</c:v>
                </c:pt>
                <c:pt idx="2">
                  <c:v>5.9526535246032901E-2</c:v>
                </c:pt>
                <c:pt idx="3">
                  <c:v>9.8278302457761396E-2</c:v>
                </c:pt>
                <c:pt idx="4">
                  <c:v>0.10919768652480311</c:v>
                </c:pt>
                <c:pt idx="5">
                  <c:v>0.15546336544965936</c:v>
                </c:pt>
                <c:pt idx="6">
                  <c:v>0.17956566138093369</c:v>
                </c:pt>
                <c:pt idx="7">
                  <c:v>0.20856831261583997</c:v>
                </c:pt>
                <c:pt idx="8">
                  <c:v>0.23464765484269867</c:v>
                </c:pt>
                <c:pt idx="9">
                  <c:v>0.25715656073044846</c:v>
                </c:pt>
                <c:pt idx="10">
                  <c:v>0.28697619742437014</c:v>
                </c:pt>
                <c:pt idx="11">
                  <c:v>0.31853809862312304</c:v>
                </c:pt>
                <c:pt idx="12">
                  <c:v>0.34354576533319847</c:v>
                </c:pt>
                <c:pt idx="13">
                  <c:v>0.38339722536870235</c:v>
                </c:pt>
                <c:pt idx="14">
                  <c:v>0.40703239521288098</c:v>
                </c:pt>
                <c:pt idx="15">
                  <c:v>0.43629701428358442</c:v>
                </c:pt>
                <c:pt idx="16">
                  <c:v>0.47784675479027422</c:v>
                </c:pt>
                <c:pt idx="17">
                  <c:v>0.51395636078452955</c:v>
                </c:pt>
                <c:pt idx="18">
                  <c:v>0.53453759489439945</c:v>
                </c:pt>
                <c:pt idx="19">
                  <c:v>0.57455508019106727</c:v>
                </c:pt>
                <c:pt idx="20">
                  <c:v>0.60885878232327828</c:v>
                </c:pt>
                <c:pt idx="21">
                  <c:v>0.6389678110218775</c:v>
                </c:pt>
                <c:pt idx="22">
                  <c:v>0.66380215801019959</c:v>
                </c:pt>
              </c:numCache>
            </c:numRef>
          </c:yVal>
          <c:smooth val="0"/>
          <c:extLst>
            <c:ext xmlns:c16="http://schemas.microsoft.com/office/drawing/2014/chart" uri="{C3380CC4-5D6E-409C-BE32-E72D297353CC}">
              <c16:uniqueId val="{00000000-67C2-4505-B67E-23F642E7A4E9}"/>
            </c:ext>
          </c:extLst>
        </c:ser>
        <c:ser>
          <c:idx val="0"/>
          <c:order val="1"/>
          <c:tx>
            <c:strRef>
              <c:f>Summary!$J$49</c:f>
              <c:strCache>
                <c:ptCount val="1"/>
                <c:pt idx="0">
                  <c:v>TOA-SW in</c:v>
                </c:pt>
              </c:strCache>
            </c:strRef>
          </c:tx>
          <c:spPr>
            <a:ln w="38100" cap="rnd">
              <a:solidFill>
                <a:srgbClr val="C00000"/>
              </a:solidFill>
              <a:round/>
            </a:ln>
            <a:effectLst/>
          </c:spPr>
          <c:marker>
            <c:symbol val="none"/>
          </c:marker>
          <c:xVal>
            <c:numRef>
              <c:f>Summary!$C$50:$C$72</c:f>
              <c:numCache>
                <c:formatCode>0</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xVal>
          <c:yVal>
            <c:numRef>
              <c:f>Summary!$J$50:$J$72</c:f>
              <c:numCache>
                <c:formatCode>0.00</c:formatCode>
                <c:ptCount val="23"/>
                <c:pt idx="0">
                  <c:v>0</c:v>
                </c:pt>
                <c:pt idx="1">
                  <c:v>5.9300000000007458E-2</c:v>
                </c:pt>
                <c:pt idx="2">
                  <c:v>0.52595833333339215</c:v>
                </c:pt>
                <c:pt idx="3">
                  <c:v>0.32129999999995107</c:v>
                </c:pt>
                <c:pt idx="4">
                  <c:v>0.29930000000001655</c:v>
                </c:pt>
                <c:pt idx="5">
                  <c:v>0.40270833333340761</c:v>
                </c:pt>
                <c:pt idx="6">
                  <c:v>0.23658333333332848</c:v>
                </c:pt>
                <c:pt idx="7">
                  <c:v>0.50425833333332548</c:v>
                </c:pt>
                <c:pt idx="8">
                  <c:v>0.41252500000007331</c:v>
                </c:pt>
                <c:pt idx="9">
                  <c:v>-2.3266666666700075E-2</c:v>
                </c:pt>
                <c:pt idx="10">
                  <c:v>0.32743333333337432</c:v>
                </c:pt>
                <c:pt idx="11">
                  <c:v>0.79147499999999127</c:v>
                </c:pt>
                <c:pt idx="12">
                  <c:v>0.31295000000005757</c:v>
                </c:pt>
                <c:pt idx="13">
                  <c:v>0.65583333333336213</c:v>
                </c:pt>
                <c:pt idx="14">
                  <c:v>1.1451416666666319</c:v>
                </c:pt>
                <c:pt idx="15">
                  <c:v>1.2032916666666438</c:v>
                </c:pt>
                <c:pt idx="16">
                  <c:v>1.1615916666667658</c:v>
                </c:pt>
                <c:pt idx="17">
                  <c:v>1.0902000000000385</c:v>
                </c:pt>
                <c:pt idx="18">
                  <c:v>1.6142166666667208</c:v>
                </c:pt>
                <c:pt idx="19">
                  <c:v>1.2207166666667035</c:v>
                </c:pt>
                <c:pt idx="20">
                  <c:v>1.3659333333333734</c:v>
                </c:pt>
                <c:pt idx="21">
                  <c:v>1.6194416666666598</c:v>
                </c:pt>
                <c:pt idx="22">
                  <c:v>2.5095000000000027</c:v>
                </c:pt>
              </c:numCache>
            </c:numRef>
          </c:yVal>
          <c:smooth val="0"/>
          <c:extLst>
            <c:ext xmlns:c16="http://schemas.microsoft.com/office/drawing/2014/chart" uri="{C3380CC4-5D6E-409C-BE32-E72D297353CC}">
              <c16:uniqueId val="{00000001-67C2-4505-B67E-23F642E7A4E9}"/>
            </c:ext>
          </c:extLst>
        </c:ser>
        <c:dLbls>
          <c:showLegendKey val="0"/>
          <c:showVal val="0"/>
          <c:showCatName val="0"/>
          <c:showSerName val="0"/>
          <c:showPercent val="0"/>
          <c:showBubbleSize val="0"/>
        </c:dLbls>
        <c:axId val="725131960"/>
        <c:axId val="725136640"/>
      </c:scatterChart>
      <c:valAx>
        <c:axId val="725131960"/>
        <c:scaling>
          <c:orientation val="minMax"/>
          <c:min val="2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1400" b="0" i="0" u="none" strike="noStrike" kern="1200" baseline="0">
                <a:solidFill>
                  <a:schemeClr val="tx1"/>
                </a:solidFill>
                <a:latin typeface="+mn-lt"/>
                <a:ea typeface="+mn-ea"/>
                <a:cs typeface="+mn-cs"/>
              </a:defRPr>
            </a:pPr>
            <a:endParaRPr lang="de-DE"/>
          </a:p>
        </c:txPr>
        <c:crossAx val="725136640"/>
        <c:crossesAt val="-0.5"/>
        <c:crossBetween val="midCat"/>
      </c:valAx>
      <c:valAx>
        <c:axId val="725136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r>
                  <a:rPr lang="de-DE" sz="1600" b="1" dirty="0"/>
                  <a:t>Änderung des Strahlungsantriebs </a:t>
                </a:r>
                <a:r>
                  <a:rPr lang="el-GR" sz="1600" b="1" dirty="0"/>
                  <a:t>Δ</a:t>
                </a:r>
                <a:r>
                  <a:rPr lang="de-DE" sz="1600" b="1" dirty="0"/>
                  <a:t>F  [W/m²]</a:t>
                </a:r>
              </a:p>
            </c:rich>
          </c:tx>
          <c:layout>
            <c:manualLayout>
              <c:xMode val="edge"/>
              <c:yMode val="edge"/>
              <c:x val="3.7951690401165198E-4"/>
              <c:y val="0.17369956512788842"/>
            </c:manualLayout>
          </c:layout>
          <c:overlay val="0"/>
          <c:spPr>
            <a:noFill/>
            <a:ln>
              <a:noFill/>
            </a:ln>
            <a:effectLst/>
          </c:spPr>
          <c:txPr>
            <a:bodyPr rot="-54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400" b="0" i="0" u="none" strike="noStrike" kern="1200" baseline="0">
                <a:solidFill>
                  <a:schemeClr val="tx1"/>
                </a:solidFill>
                <a:latin typeface="+mn-lt"/>
                <a:ea typeface="+mn-ea"/>
                <a:cs typeface="+mn-cs"/>
              </a:defRPr>
            </a:pPr>
            <a:endParaRPr lang="de-DE"/>
          </a:p>
        </c:txPr>
        <c:crossAx val="7251319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lgn="ctr">
        <a:defRPr lang="en-US" sz="1400" b="0" i="0" u="none" strike="noStrike" kern="1200" baseline="0">
          <a:solidFill>
            <a:schemeClr val="tx1"/>
          </a:solidFill>
          <a:latin typeface="+mn-lt"/>
          <a:ea typeface="+mn-ea"/>
          <a:cs typeface="+mn-cs"/>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de-DE"/>
          </a:p>
        </p:txBody>
      </p:sp>
      <p:sp>
        <p:nvSpPr>
          <p:cNvPr id="3" name="Datumsplatzhalt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2FECA3CC-0520-4653-BB83-A16365CA5E32}" type="datetimeFigureOut">
              <a:rPr lang="de-DE" smtClean="0"/>
              <a:t>28.10.2024</a:t>
            </a:fld>
            <a:endParaRPr lang="de-DE"/>
          </a:p>
        </p:txBody>
      </p:sp>
      <p:sp>
        <p:nvSpPr>
          <p:cNvPr id="4" name="Folienbildplatzhalt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de-DE"/>
          </a:p>
        </p:txBody>
      </p:sp>
      <p:sp>
        <p:nvSpPr>
          <p:cNvPr id="5" name="Notizenplatzhalt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de-DE"/>
          </a:p>
        </p:txBody>
      </p:sp>
      <p:sp>
        <p:nvSpPr>
          <p:cNvPr id="7" name="Foliennummernplatzhalt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E33E83C5-BE6B-4FB6-8FB1-AD2BE532C9E3}" type="slidenum">
              <a:rPr lang="de-DE" smtClean="0"/>
              <a:t>‹Nr.›</a:t>
            </a:fld>
            <a:endParaRPr lang="de-DE"/>
          </a:p>
        </p:txBody>
      </p:sp>
    </p:spTree>
    <p:extLst>
      <p:ext uri="{BB962C8B-B14F-4D97-AF65-F5344CB8AC3E}">
        <p14:creationId xmlns:p14="http://schemas.microsoft.com/office/powerpoint/2010/main" val="13470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33E83C5-BE6B-4FB6-8FB1-AD2BE532C9E3}" type="slidenum">
              <a:rPr lang="de-DE" smtClean="0"/>
              <a:t>2</a:t>
            </a:fld>
            <a:endParaRPr lang="de-DE"/>
          </a:p>
        </p:txBody>
      </p:sp>
    </p:spTree>
    <p:extLst>
      <p:ext uri="{BB962C8B-B14F-4D97-AF65-F5344CB8AC3E}">
        <p14:creationId xmlns:p14="http://schemas.microsoft.com/office/powerpoint/2010/main" val="303924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AAE9D608-FA3A-482B-B8FA-87DB2CA20F49}"/>
              </a:ext>
            </a:extLst>
          </p:cNvPr>
          <p:cNvSpPr>
            <a:spLocks noGrp="1"/>
          </p:cNvSpPr>
          <p:nvPr>
            <p:ph type="dt" sz="half" idx="10"/>
          </p:nvPr>
        </p:nvSpPr>
        <p:spPr/>
        <p:txBody>
          <a:bodyPr/>
          <a:lstStyle>
            <a:lvl1pPr>
              <a:defRPr/>
            </a:lvl1pPr>
          </a:lstStyle>
          <a:p>
            <a:pPr>
              <a:defRPr/>
            </a:pPr>
            <a:fld id="{451AAC86-D4E7-4CBF-BB39-475D46D439DD}" type="datetimeFigureOut">
              <a:rPr lang="de-DE"/>
              <a:pPr>
                <a:defRPr/>
              </a:pPr>
              <a:t>28.10.2024</a:t>
            </a:fld>
            <a:endParaRPr lang="de-DE"/>
          </a:p>
        </p:txBody>
      </p:sp>
      <p:sp>
        <p:nvSpPr>
          <p:cNvPr id="5" name="Fußzeilenplatzhalter 4">
            <a:extLst>
              <a:ext uri="{FF2B5EF4-FFF2-40B4-BE49-F238E27FC236}">
                <a16:creationId xmlns:a16="http://schemas.microsoft.com/office/drawing/2014/main" id="{40E80DD8-0728-4092-A799-1E7BAB169B1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E4D4CF2-F431-43E3-816D-BB5B95D0BFE8}"/>
              </a:ext>
            </a:extLst>
          </p:cNvPr>
          <p:cNvSpPr>
            <a:spLocks noGrp="1"/>
          </p:cNvSpPr>
          <p:nvPr>
            <p:ph type="sldNum" sz="quarter" idx="12"/>
          </p:nvPr>
        </p:nvSpPr>
        <p:spPr/>
        <p:txBody>
          <a:bodyPr/>
          <a:lstStyle>
            <a:lvl1pPr>
              <a:defRPr/>
            </a:lvl1pPr>
          </a:lstStyle>
          <a:p>
            <a:pPr>
              <a:defRPr/>
            </a:pPr>
            <a:fld id="{CB2F5D96-F998-4EED-8530-81A9ACCC9581}" type="slidenum">
              <a:rPr lang="de-DE" altLang="de-DE"/>
              <a:pPr>
                <a:defRPr/>
              </a:pPr>
              <a:t>‹Nr.›</a:t>
            </a:fld>
            <a:endParaRPr lang="de-DE" altLang="de-DE"/>
          </a:p>
        </p:txBody>
      </p:sp>
    </p:spTree>
    <p:extLst>
      <p:ext uri="{BB962C8B-B14F-4D97-AF65-F5344CB8AC3E}">
        <p14:creationId xmlns:p14="http://schemas.microsoft.com/office/powerpoint/2010/main" val="2043353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E78A02-24C2-4503-BC46-EF120372A691}"/>
              </a:ext>
            </a:extLst>
          </p:cNvPr>
          <p:cNvSpPr>
            <a:spLocks noGrp="1"/>
          </p:cNvSpPr>
          <p:nvPr>
            <p:ph type="dt" sz="half" idx="10"/>
          </p:nvPr>
        </p:nvSpPr>
        <p:spPr/>
        <p:txBody>
          <a:bodyPr/>
          <a:lstStyle>
            <a:lvl1pPr>
              <a:defRPr/>
            </a:lvl1pPr>
          </a:lstStyle>
          <a:p>
            <a:pPr>
              <a:defRPr/>
            </a:pPr>
            <a:fld id="{BF19F586-8D27-476E-A8A0-AA07C3DD96AE}" type="datetimeFigureOut">
              <a:rPr lang="de-DE"/>
              <a:pPr>
                <a:defRPr/>
              </a:pPr>
              <a:t>28.10.2024</a:t>
            </a:fld>
            <a:endParaRPr lang="de-DE"/>
          </a:p>
        </p:txBody>
      </p:sp>
      <p:sp>
        <p:nvSpPr>
          <p:cNvPr id="5" name="Fußzeilenplatzhalter 4">
            <a:extLst>
              <a:ext uri="{FF2B5EF4-FFF2-40B4-BE49-F238E27FC236}">
                <a16:creationId xmlns:a16="http://schemas.microsoft.com/office/drawing/2014/main" id="{2ADA32A7-E68E-4EEC-A0A7-FAAD5F24711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942EFD4-C09E-47E1-B58E-B7B9822E3729}"/>
              </a:ext>
            </a:extLst>
          </p:cNvPr>
          <p:cNvSpPr>
            <a:spLocks noGrp="1"/>
          </p:cNvSpPr>
          <p:nvPr>
            <p:ph type="sldNum" sz="quarter" idx="12"/>
          </p:nvPr>
        </p:nvSpPr>
        <p:spPr/>
        <p:txBody>
          <a:bodyPr/>
          <a:lstStyle>
            <a:lvl1pPr>
              <a:defRPr/>
            </a:lvl1pPr>
          </a:lstStyle>
          <a:p>
            <a:pPr>
              <a:defRPr/>
            </a:pPr>
            <a:fld id="{EBA2FCFC-A87C-41C6-B8F3-CEEBFB510E5B}" type="slidenum">
              <a:rPr lang="de-DE" altLang="de-DE"/>
              <a:pPr>
                <a:defRPr/>
              </a:pPr>
              <a:t>‹Nr.›</a:t>
            </a:fld>
            <a:endParaRPr lang="de-DE" altLang="de-DE"/>
          </a:p>
        </p:txBody>
      </p:sp>
    </p:spTree>
    <p:extLst>
      <p:ext uri="{BB962C8B-B14F-4D97-AF65-F5344CB8AC3E}">
        <p14:creationId xmlns:p14="http://schemas.microsoft.com/office/powerpoint/2010/main" val="2718989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9A1B63-E5B3-407F-B872-C1213E86A707}"/>
              </a:ext>
            </a:extLst>
          </p:cNvPr>
          <p:cNvSpPr>
            <a:spLocks noGrp="1"/>
          </p:cNvSpPr>
          <p:nvPr>
            <p:ph type="dt" sz="half" idx="10"/>
          </p:nvPr>
        </p:nvSpPr>
        <p:spPr/>
        <p:txBody>
          <a:bodyPr/>
          <a:lstStyle>
            <a:lvl1pPr>
              <a:defRPr/>
            </a:lvl1pPr>
          </a:lstStyle>
          <a:p>
            <a:pPr>
              <a:defRPr/>
            </a:pPr>
            <a:fld id="{9E64810B-CF07-417A-8532-40B46F977D6A}" type="datetimeFigureOut">
              <a:rPr lang="de-DE"/>
              <a:pPr>
                <a:defRPr/>
              </a:pPr>
              <a:t>28.10.2024</a:t>
            </a:fld>
            <a:endParaRPr lang="de-DE"/>
          </a:p>
        </p:txBody>
      </p:sp>
      <p:sp>
        <p:nvSpPr>
          <p:cNvPr id="5" name="Fußzeilenplatzhalter 4">
            <a:extLst>
              <a:ext uri="{FF2B5EF4-FFF2-40B4-BE49-F238E27FC236}">
                <a16:creationId xmlns:a16="http://schemas.microsoft.com/office/drawing/2014/main" id="{ED1BCBBC-0127-4B52-A1BE-8D207B1F91A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4B52932-CF76-4A5C-9988-508D8CF933FF}"/>
              </a:ext>
            </a:extLst>
          </p:cNvPr>
          <p:cNvSpPr>
            <a:spLocks noGrp="1"/>
          </p:cNvSpPr>
          <p:nvPr>
            <p:ph type="sldNum" sz="quarter" idx="12"/>
          </p:nvPr>
        </p:nvSpPr>
        <p:spPr/>
        <p:txBody>
          <a:bodyPr/>
          <a:lstStyle>
            <a:lvl1pPr>
              <a:defRPr/>
            </a:lvl1pPr>
          </a:lstStyle>
          <a:p>
            <a:pPr>
              <a:defRPr/>
            </a:pPr>
            <a:fld id="{6EA72614-B372-4801-8030-730438DE26B1}" type="slidenum">
              <a:rPr lang="de-DE" altLang="de-DE"/>
              <a:pPr>
                <a:defRPr/>
              </a:pPr>
              <a:t>‹Nr.›</a:t>
            </a:fld>
            <a:endParaRPr lang="de-DE" altLang="de-DE"/>
          </a:p>
        </p:txBody>
      </p:sp>
    </p:spTree>
    <p:extLst>
      <p:ext uri="{BB962C8B-B14F-4D97-AF65-F5344CB8AC3E}">
        <p14:creationId xmlns:p14="http://schemas.microsoft.com/office/powerpoint/2010/main" val="232194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AAE9D608-FA3A-482B-B8FA-87DB2CA20F49}"/>
              </a:ext>
            </a:extLst>
          </p:cNvPr>
          <p:cNvSpPr>
            <a:spLocks noGrp="1"/>
          </p:cNvSpPr>
          <p:nvPr>
            <p:ph type="dt" sz="half" idx="10"/>
          </p:nvPr>
        </p:nvSpPr>
        <p:spPr/>
        <p:txBody>
          <a:bodyPr/>
          <a:lstStyle>
            <a:lvl1pPr>
              <a:defRPr/>
            </a:lvl1pPr>
          </a:lstStyle>
          <a:p>
            <a:pPr>
              <a:defRPr/>
            </a:pPr>
            <a:fld id="{E6FA7319-F57A-7F41-9BF0-15C19420FDB9}" type="datetime1">
              <a:rPr lang="de-DE" smtClean="0"/>
              <a:t>28.10.2024</a:t>
            </a:fld>
            <a:endParaRPr lang="de-DE"/>
          </a:p>
        </p:txBody>
      </p:sp>
      <p:sp>
        <p:nvSpPr>
          <p:cNvPr id="5" name="Fußzeilenplatzhalter 4">
            <a:extLst>
              <a:ext uri="{FF2B5EF4-FFF2-40B4-BE49-F238E27FC236}">
                <a16:creationId xmlns:a16="http://schemas.microsoft.com/office/drawing/2014/main" id="{40E80DD8-0728-4092-A799-1E7BAB169B1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E4D4CF2-F431-43E3-816D-BB5B95D0BFE8}"/>
              </a:ext>
            </a:extLst>
          </p:cNvPr>
          <p:cNvSpPr>
            <a:spLocks noGrp="1"/>
          </p:cNvSpPr>
          <p:nvPr>
            <p:ph type="sldNum" sz="quarter" idx="12"/>
          </p:nvPr>
        </p:nvSpPr>
        <p:spPr/>
        <p:txBody>
          <a:bodyPr/>
          <a:lstStyle>
            <a:lvl1pPr>
              <a:defRPr/>
            </a:lvl1pPr>
          </a:lstStyle>
          <a:p>
            <a:pPr>
              <a:defRPr/>
            </a:pPr>
            <a:fld id="{CB2F5D96-F998-4EED-8530-81A9ACCC9581}" type="slidenum">
              <a:rPr lang="de-DE" altLang="de-DE"/>
              <a:pPr>
                <a:defRPr/>
              </a:pPr>
              <a:t>‹Nr.›</a:t>
            </a:fld>
            <a:endParaRPr lang="de-DE" altLang="de-DE"/>
          </a:p>
        </p:txBody>
      </p:sp>
    </p:spTree>
    <p:extLst>
      <p:ext uri="{BB962C8B-B14F-4D97-AF65-F5344CB8AC3E}">
        <p14:creationId xmlns:p14="http://schemas.microsoft.com/office/powerpoint/2010/main" val="828039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EBA93A-7E38-4168-9D29-BD566DD5B602}"/>
              </a:ext>
            </a:extLst>
          </p:cNvPr>
          <p:cNvSpPr>
            <a:spLocks noGrp="1"/>
          </p:cNvSpPr>
          <p:nvPr>
            <p:ph type="dt" sz="half" idx="10"/>
          </p:nvPr>
        </p:nvSpPr>
        <p:spPr/>
        <p:txBody>
          <a:bodyPr/>
          <a:lstStyle>
            <a:lvl1pPr>
              <a:defRPr/>
            </a:lvl1pPr>
          </a:lstStyle>
          <a:p>
            <a:pPr>
              <a:defRPr/>
            </a:pPr>
            <a:fld id="{62C71742-521E-004C-A508-217A10FD05CB}" type="datetime1">
              <a:rPr lang="de-DE" smtClean="0"/>
              <a:t>28.10.2024</a:t>
            </a:fld>
            <a:endParaRPr lang="de-DE"/>
          </a:p>
        </p:txBody>
      </p:sp>
      <p:sp>
        <p:nvSpPr>
          <p:cNvPr id="5" name="Fußzeilenplatzhalter 4">
            <a:extLst>
              <a:ext uri="{FF2B5EF4-FFF2-40B4-BE49-F238E27FC236}">
                <a16:creationId xmlns:a16="http://schemas.microsoft.com/office/drawing/2014/main" id="{F75B0ACE-BBA3-4381-84A3-84249D07307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18A16FE-AF2F-4E22-93A5-EF6FD9CC980D}"/>
              </a:ext>
            </a:extLst>
          </p:cNvPr>
          <p:cNvSpPr>
            <a:spLocks noGrp="1"/>
          </p:cNvSpPr>
          <p:nvPr>
            <p:ph type="sldNum" sz="quarter" idx="12"/>
          </p:nvPr>
        </p:nvSpPr>
        <p:spPr/>
        <p:txBody>
          <a:bodyPr/>
          <a:lstStyle>
            <a:lvl1pPr>
              <a:defRPr/>
            </a:lvl1pPr>
          </a:lstStyle>
          <a:p>
            <a:pPr>
              <a:defRPr/>
            </a:pPr>
            <a:fld id="{15989989-065F-4A15-BADB-B24FBB9E9E1F}" type="slidenum">
              <a:rPr lang="de-DE" altLang="de-DE"/>
              <a:pPr>
                <a:defRPr/>
              </a:pPr>
              <a:t>‹Nr.›</a:t>
            </a:fld>
            <a:endParaRPr lang="de-DE" altLang="de-DE"/>
          </a:p>
        </p:txBody>
      </p:sp>
    </p:spTree>
    <p:extLst>
      <p:ext uri="{BB962C8B-B14F-4D97-AF65-F5344CB8AC3E}">
        <p14:creationId xmlns:p14="http://schemas.microsoft.com/office/powerpoint/2010/main" val="4002971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BDB3477F-8F4C-46D6-ADED-A008A52BC8E1}"/>
              </a:ext>
            </a:extLst>
          </p:cNvPr>
          <p:cNvSpPr>
            <a:spLocks noGrp="1"/>
          </p:cNvSpPr>
          <p:nvPr>
            <p:ph type="dt" sz="half" idx="10"/>
          </p:nvPr>
        </p:nvSpPr>
        <p:spPr/>
        <p:txBody>
          <a:bodyPr/>
          <a:lstStyle>
            <a:lvl1pPr>
              <a:defRPr/>
            </a:lvl1pPr>
          </a:lstStyle>
          <a:p>
            <a:pPr>
              <a:defRPr/>
            </a:pPr>
            <a:fld id="{9EAA9A2D-4502-0944-83A2-A6895A7C3DC9}" type="datetime1">
              <a:rPr lang="de-DE" smtClean="0"/>
              <a:t>28.10.2024</a:t>
            </a:fld>
            <a:endParaRPr lang="de-DE"/>
          </a:p>
        </p:txBody>
      </p:sp>
      <p:sp>
        <p:nvSpPr>
          <p:cNvPr id="5" name="Fußzeilenplatzhalter 4">
            <a:extLst>
              <a:ext uri="{FF2B5EF4-FFF2-40B4-BE49-F238E27FC236}">
                <a16:creationId xmlns:a16="http://schemas.microsoft.com/office/drawing/2014/main" id="{E4E5FD33-D0C6-4A86-8D64-EEAC69D6AAF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AF0C6A5-05CD-4775-BA92-A38224DA12E5}"/>
              </a:ext>
            </a:extLst>
          </p:cNvPr>
          <p:cNvSpPr>
            <a:spLocks noGrp="1"/>
          </p:cNvSpPr>
          <p:nvPr>
            <p:ph type="sldNum" sz="quarter" idx="12"/>
          </p:nvPr>
        </p:nvSpPr>
        <p:spPr/>
        <p:txBody>
          <a:bodyPr/>
          <a:lstStyle>
            <a:lvl1pPr>
              <a:defRPr/>
            </a:lvl1pPr>
          </a:lstStyle>
          <a:p>
            <a:pPr>
              <a:defRPr/>
            </a:pPr>
            <a:fld id="{8FA9E420-0C0C-4EB2-9C29-F980E47D55F9}" type="slidenum">
              <a:rPr lang="de-DE" altLang="de-DE"/>
              <a:pPr>
                <a:defRPr/>
              </a:pPr>
              <a:t>‹Nr.›</a:t>
            </a:fld>
            <a:endParaRPr lang="de-DE" altLang="de-DE"/>
          </a:p>
        </p:txBody>
      </p:sp>
    </p:spTree>
    <p:extLst>
      <p:ext uri="{BB962C8B-B14F-4D97-AF65-F5344CB8AC3E}">
        <p14:creationId xmlns:p14="http://schemas.microsoft.com/office/powerpoint/2010/main" val="363704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48E6BB0-6EC7-45B8-AC33-3A60C235A0F6}"/>
              </a:ext>
            </a:extLst>
          </p:cNvPr>
          <p:cNvSpPr>
            <a:spLocks noGrp="1"/>
          </p:cNvSpPr>
          <p:nvPr>
            <p:ph type="dt" sz="half" idx="10"/>
          </p:nvPr>
        </p:nvSpPr>
        <p:spPr/>
        <p:txBody>
          <a:bodyPr/>
          <a:lstStyle>
            <a:lvl1pPr>
              <a:defRPr/>
            </a:lvl1pPr>
          </a:lstStyle>
          <a:p>
            <a:pPr>
              <a:defRPr/>
            </a:pPr>
            <a:fld id="{88081B65-134F-324D-B020-DF71A60A1A73}" type="datetime1">
              <a:rPr lang="de-DE" smtClean="0"/>
              <a:t>28.10.2024</a:t>
            </a:fld>
            <a:endParaRPr lang="de-DE"/>
          </a:p>
        </p:txBody>
      </p:sp>
      <p:sp>
        <p:nvSpPr>
          <p:cNvPr id="6" name="Fußzeilenplatzhalter 4">
            <a:extLst>
              <a:ext uri="{FF2B5EF4-FFF2-40B4-BE49-F238E27FC236}">
                <a16:creationId xmlns:a16="http://schemas.microsoft.com/office/drawing/2014/main" id="{34514A1D-576B-4818-8C49-FF92538EFE2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F46FFAA-44CA-4F0A-A4AB-0AA3B99BD160}"/>
              </a:ext>
            </a:extLst>
          </p:cNvPr>
          <p:cNvSpPr>
            <a:spLocks noGrp="1"/>
          </p:cNvSpPr>
          <p:nvPr>
            <p:ph type="sldNum" sz="quarter" idx="12"/>
          </p:nvPr>
        </p:nvSpPr>
        <p:spPr/>
        <p:txBody>
          <a:bodyPr/>
          <a:lstStyle>
            <a:lvl1pPr>
              <a:defRPr/>
            </a:lvl1pPr>
          </a:lstStyle>
          <a:p>
            <a:pPr>
              <a:defRPr/>
            </a:pPr>
            <a:fld id="{6EBA6A97-F03B-40BF-855F-169EE058527E}" type="slidenum">
              <a:rPr lang="de-DE" altLang="de-DE"/>
              <a:pPr>
                <a:defRPr/>
              </a:pPr>
              <a:t>‹Nr.›</a:t>
            </a:fld>
            <a:endParaRPr lang="de-DE" altLang="de-DE"/>
          </a:p>
        </p:txBody>
      </p:sp>
    </p:spTree>
    <p:extLst>
      <p:ext uri="{BB962C8B-B14F-4D97-AF65-F5344CB8AC3E}">
        <p14:creationId xmlns:p14="http://schemas.microsoft.com/office/powerpoint/2010/main" val="366499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3810A0C1-0553-4966-A988-EA06838A3134}"/>
              </a:ext>
            </a:extLst>
          </p:cNvPr>
          <p:cNvSpPr>
            <a:spLocks noGrp="1"/>
          </p:cNvSpPr>
          <p:nvPr>
            <p:ph type="dt" sz="half" idx="10"/>
          </p:nvPr>
        </p:nvSpPr>
        <p:spPr/>
        <p:txBody>
          <a:bodyPr/>
          <a:lstStyle>
            <a:lvl1pPr>
              <a:defRPr/>
            </a:lvl1pPr>
          </a:lstStyle>
          <a:p>
            <a:pPr>
              <a:defRPr/>
            </a:pPr>
            <a:fld id="{C35BE4AB-0F97-0347-9C57-B0E659531F2D}" type="datetime1">
              <a:rPr lang="de-DE" smtClean="0"/>
              <a:t>28.10.2024</a:t>
            </a:fld>
            <a:endParaRPr lang="de-DE"/>
          </a:p>
        </p:txBody>
      </p:sp>
      <p:sp>
        <p:nvSpPr>
          <p:cNvPr id="8" name="Fußzeilenplatzhalter 4">
            <a:extLst>
              <a:ext uri="{FF2B5EF4-FFF2-40B4-BE49-F238E27FC236}">
                <a16:creationId xmlns:a16="http://schemas.microsoft.com/office/drawing/2014/main" id="{23BE2AAF-03B3-4E9A-999D-5BC9A03CAE16}"/>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9D6EABFD-6FA5-4C3C-94DD-7DF6B1331E90}"/>
              </a:ext>
            </a:extLst>
          </p:cNvPr>
          <p:cNvSpPr>
            <a:spLocks noGrp="1"/>
          </p:cNvSpPr>
          <p:nvPr>
            <p:ph type="sldNum" sz="quarter" idx="12"/>
          </p:nvPr>
        </p:nvSpPr>
        <p:spPr/>
        <p:txBody>
          <a:bodyPr/>
          <a:lstStyle>
            <a:lvl1pPr>
              <a:defRPr/>
            </a:lvl1pPr>
          </a:lstStyle>
          <a:p>
            <a:pPr>
              <a:defRPr/>
            </a:pPr>
            <a:fld id="{4C5F8EC1-CE2A-4759-B33C-15D34D2874A6}" type="slidenum">
              <a:rPr lang="de-DE" altLang="de-DE"/>
              <a:pPr>
                <a:defRPr/>
              </a:pPr>
              <a:t>‹Nr.›</a:t>
            </a:fld>
            <a:endParaRPr lang="de-DE" altLang="de-DE"/>
          </a:p>
        </p:txBody>
      </p:sp>
    </p:spTree>
    <p:extLst>
      <p:ext uri="{BB962C8B-B14F-4D97-AF65-F5344CB8AC3E}">
        <p14:creationId xmlns:p14="http://schemas.microsoft.com/office/powerpoint/2010/main" val="4024234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F538215E-9E89-4280-8C84-084F9CC56D87}"/>
              </a:ext>
            </a:extLst>
          </p:cNvPr>
          <p:cNvSpPr>
            <a:spLocks noGrp="1"/>
          </p:cNvSpPr>
          <p:nvPr>
            <p:ph type="dt" sz="half" idx="10"/>
          </p:nvPr>
        </p:nvSpPr>
        <p:spPr/>
        <p:txBody>
          <a:bodyPr/>
          <a:lstStyle>
            <a:lvl1pPr>
              <a:defRPr/>
            </a:lvl1pPr>
          </a:lstStyle>
          <a:p>
            <a:pPr>
              <a:defRPr/>
            </a:pPr>
            <a:fld id="{4286AB2F-8D2A-3840-A583-A20F5FD31022}" type="datetime1">
              <a:rPr lang="de-DE" smtClean="0"/>
              <a:t>28.10.2024</a:t>
            </a:fld>
            <a:endParaRPr lang="de-DE"/>
          </a:p>
        </p:txBody>
      </p:sp>
      <p:sp>
        <p:nvSpPr>
          <p:cNvPr id="4" name="Fußzeilenplatzhalter 4">
            <a:extLst>
              <a:ext uri="{FF2B5EF4-FFF2-40B4-BE49-F238E27FC236}">
                <a16:creationId xmlns:a16="http://schemas.microsoft.com/office/drawing/2014/main" id="{63168A62-0CAE-4ACC-9AB5-BD61948E3DE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AD247734-37A3-4B86-944B-FD92A75DCED4}"/>
              </a:ext>
            </a:extLst>
          </p:cNvPr>
          <p:cNvSpPr>
            <a:spLocks noGrp="1"/>
          </p:cNvSpPr>
          <p:nvPr>
            <p:ph type="sldNum" sz="quarter" idx="12"/>
          </p:nvPr>
        </p:nvSpPr>
        <p:spPr/>
        <p:txBody>
          <a:bodyPr/>
          <a:lstStyle>
            <a:lvl1pPr>
              <a:defRPr/>
            </a:lvl1pPr>
          </a:lstStyle>
          <a:p>
            <a:pPr>
              <a:defRPr/>
            </a:pPr>
            <a:fld id="{B32C263F-4755-43CF-A4FE-F67E5FC6A485}" type="slidenum">
              <a:rPr lang="de-DE" altLang="de-DE"/>
              <a:pPr>
                <a:defRPr/>
              </a:pPr>
              <a:t>‹Nr.›</a:t>
            </a:fld>
            <a:endParaRPr lang="de-DE" altLang="de-DE"/>
          </a:p>
        </p:txBody>
      </p:sp>
    </p:spTree>
    <p:extLst>
      <p:ext uri="{BB962C8B-B14F-4D97-AF65-F5344CB8AC3E}">
        <p14:creationId xmlns:p14="http://schemas.microsoft.com/office/powerpoint/2010/main" val="658916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01AE239-4CDA-4F27-84CC-5C6ED5D477EA}"/>
              </a:ext>
            </a:extLst>
          </p:cNvPr>
          <p:cNvSpPr>
            <a:spLocks noGrp="1"/>
          </p:cNvSpPr>
          <p:nvPr>
            <p:ph type="dt" sz="half" idx="10"/>
          </p:nvPr>
        </p:nvSpPr>
        <p:spPr/>
        <p:txBody>
          <a:bodyPr/>
          <a:lstStyle>
            <a:lvl1pPr>
              <a:defRPr/>
            </a:lvl1pPr>
          </a:lstStyle>
          <a:p>
            <a:pPr>
              <a:defRPr/>
            </a:pPr>
            <a:fld id="{81052934-3D2A-B545-A2C2-136A1A2B3AA3}" type="datetime1">
              <a:rPr lang="de-DE" smtClean="0"/>
              <a:t>28.10.2024</a:t>
            </a:fld>
            <a:endParaRPr lang="de-DE"/>
          </a:p>
        </p:txBody>
      </p:sp>
      <p:sp>
        <p:nvSpPr>
          <p:cNvPr id="3" name="Fußzeilenplatzhalter 4">
            <a:extLst>
              <a:ext uri="{FF2B5EF4-FFF2-40B4-BE49-F238E27FC236}">
                <a16:creationId xmlns:a16="http://schemas.microsoft.com/office/drawing/2014/main" id="{AC0789FA-21AD-4B8F-882C-96B6E91B05E6}"/>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72597227-2251-4F5F-B2CB-51AEEF2F320C}"/>
              </a:ext>
            </a:extLst>
          </p:cNvPr>
          <p:cNvSpPr>
            <a:spLocks noGrp="1"/>
          </p:cNvSpPr>
          <p:nvPr>
            <p:ph type="sldNum" sz="quarter" idx="12"/>
          </p:nvPr>
        </p:nvSpPr>
        <p:spPr/>
        <p:txBody>
          <a:bodyPr/>
          <a:lstStyle>
            <a:lvl1pPr>
              <a:defRPr/>
            </a:lvl1pPr>
          </a:lstStyle>
          <a:p>
            <a:pPr>
              <a:defRPr/>
            </a:pPr>
            <a:fld id="{A65B7313-1C02-4D55-A54A-C994F6A623EF}" type="slidenum">
              <a:rPr lang="de-DE" altLang="de-DE"/>
              <a:pPr>
                <a:defRPr/>
              </a:pPr>
              <a:t>‹Nr.›</a:t>
            </a:fld>
            <a:endParaRPr lang="de-DE" altLang="de-DE"/>
          </a:p>
        </p:txBody>
      </p:sp>
    </p:spTree>
    <p:extLst>
      <p:ext uri="{BB962C8B-B14F-4D97-AF65-F5344CB8AC3E}">
        <p14:creationId xmlns:p14="http://schemas.microsoft.com/office/powerpoint/2010/main" val="2665356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067DBAB7-70F8-4FD5-BF94-ABE1569BBF59}"/>
              </a:ext>
            </a:extLst>
          </p:cNvPr>
          <p:cNvSpPr>
            <a:spLocks noGrp="1"/>
          </p:cNvSpPr>
          <p:nvPr>
            <p:ph type="dt" sz="half" idx="10"/>
          </p:nvPr>
        </p:nvSpPr>
        <p:spPr/>
        <p:txBody>
          <a:bodyPr/>
          <a:lstStyle>
            <a:lvl1pPr>
              <a:defRPr/>
            </a:lvl1pPr>
          </a:lstStyle>
          <a:p>
            <a:pPr>
              <a:defRPr/>
            </a:pPr>
            <a:fld id="{9284BEE0-A94D-8743-9B4E-96C4836529AA}" type="datetime1">
              <a:rPr lang="de-DE" smtClean="0"/>
              <a:t>28.10.2024</a:t>
            </a:fld>
            <a:endParaRPr lang="de-DE"/>
          </a:p>
        </p:txBody>
      </p:sp>
      <p:sp>
        <p:nvSpPr>
          <p:cNvPr id="6" name="Fußzeilenplatzhalter 4">
            <a:extLst>
              <a:ext uri="{FF2B5EF4-FFF2-40B4-BE49-F238E27FC236}">
                <a16:creationId xmlns:a16="http://schemas.microsoft.com/office/drawing/2014/main" id="{335FAEDA-5478-4459-9A89-ECCDF93AED5A}"/>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62E893D-24D7-4B57-8DB1-200CA1817975}"/>
              </a:ext>
            </a:extLst>
          </p:cNvPr>
          <p:cNvSpPr>
            <a:spLocks noGrp="1"/>
          </p:cNvSpPr>
          <p:nvPr>
            <p:ph type="sldNum" sz="quarter" idx="12"/>
          </p:nvPr>
        </p:nvSpPr>
        <p:spPr/>
        <p:txBody>
          <a:bodyPr/>
          <a:lstStyle>
            <a:lvl1pPr>
              <a:defRPr/>
            </a:lvl1pPr>
          </a:lstStyle>
          <a:p>
            <a:pPr>
              <a:defRPr/>
            </a:pPr>
            <a:fld id="{0A346C88-D1A6-441D-86B4-AD61E0DA25DD}" type="slidenum">
              <a:rPr lang="de-DE" altLang="de-DE"/>
              <a:pPr>
                <a:defRPr/>
              </a:pPr>
              <a:t>‹Nr.›</a:t>
            </a:fld>
            <a:endParaRPr lang="de-DE" altLang="de-DE"/>
          </a:p>
        </p:txBody>
      </p:sp>
    </p:spTree>
    <p:extLst>
      <p:ext uri="{BB962C8B-B14F-4D97-AF65-F5344CB8AC3E}">
        <p14:creationId xmlns:p14="http://schemas.microsoft.com/office/powerpoint/2010/main" val="236336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EBA93A-7E38-4168-9D29-BD566DD5B602}"/>
              </a:ext>
            </a:extLst>
          </p:cNvPr>
          <p:cNvSpPr>
            <a:spLocks noGrp="1"/>
          </p:cNvSpPr>
          <p:nvPr>
            <p:ph type="dt" sz="half" idx="10"/>
          </p:nvPr>
        </p:nvSpPr>
        <p:spPr/>
        <p:txBody>
          <a:bodyPr/>
          <a:lstStyle>
            <a:lvl1pPr>
              <a:defRPr/>
            </a:lvl1pPr>
          </a:lstStyle>
          <a:p>
            <a:pPr>
              <a:defRPr/>
            </a:pPr>
            <a:fld id="{DDBAF946-1FF0-46DA-8805-642ACABF10E6}" type="datetimeFigureOut">
              <a:rPr lang="de-DE"/>
              <a:pPr>
                <a:defRPr/>
              </a:pPr>
              <a:t>28.10.2024</a:t>
            </a:fld>
            <a:endParaRPr lang="de-DE"/>
          </a:p>
        </p:txBody>
      </p:sp>
      <p:sp>
        <p:nvSpPr>
          <p:cNvPr id="5" name="Fußzeilenplatzhalter 4">
            <a:extLst>
              <a:ext uri="{FF2B5EF4-FFF2-40B4-BE49-F238E27FC236}">
                <a16:creationId xmlns:a16="http://schemas.microsoft.com/office/drawing/2014/main" id="{F75B0ACE-BBA3-4381-84A3-84249D07307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18A16FE-AF2F-4E22-93A5-EF6FD9CC980D}"/>
              </a:ext>
            </a:extLst>
          </p:cNvPr>
          <p:cNvSpPr>
            <a:spLocks noGrp="1"/>
          </p:cNvSpPr>
          <p:nvPr>
            <p:ph type="sldNum" sz="quarter" idx="12"/>
          </p:nvPr>
        </p:nvSpPr>
        <p:spPr/>
        <p:txBody>
          <a:bodyPr/>
          <a:lstStyle>
            <a:lvl1pPr>
              <a:defRPr/>
            </a:lvl1pPr>
          </a:lstStyle>
          <a:p>
            <a:pPr>
              <a:defRPr/>
            </a:pPr>
            <a:fld id="{15989989-065F-4A15-BADB-B24FBB9E9E1F}" type="slidenum">
              <a:rPr lang="de-DE" altLang="de-DE"/>
              <a:pPr>
                <a:defRPr/>
              </a:pPr>
              <a:t>‹Nr.›</a:t>
            </a:fld>
            <a:endParaRPr lang="de-DE" altLang="de-DE"/>
          </a:p>
        </p:txBody>
      </p:sp>
    </p:spTree>
    <p:extLst>
      <p:ext uri="{BB962C8B-B14F-4D97-AF65-F5344CB8AC3E}">
        <p14:creationId xmlns:p14="http://schemas.microsoft.com/office/powerpoint/2010/main" val="831882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A8996BDB-3103-40D1-857B-659B125ECFCD}"/>
              </a:ext>
            </a:extLst>
          </p:cNvPr>
          <p:cNvSpPr>
            <a:spLocks noGrp="1"/>
          </p:cNvSpPr>
          <p:nvPr>
            <p:ph type="dt" sz="half" idx="10"/>
          </p:nvPr>
        </p:nvSpPr>
        <p:spPr/>
        <p:txBody>
          <a:bodyPr/>
          <a:lstStyle>
            <a:lvl1pPr>
              <a:defRPr/>
            </a:lvl1pPr>
          </a:lstStyle>
          <a:p>
            <a:pPr>
              <a:defRPr/>
            </a:pPr>
            <a:fld id="{283F22BC-FA4A-0149-9D8C-7F94DB5AAB9A}" type="datetime1">
              <a:rPr lang="de-DE" smtClean="0"/>
              <a:t>28.10.2024</a:t>
            </a:fld>
            <a:endParaRPr lang="de-DE"/>
          </a:p>
        </p:txBody>
      </p:sp>
      <p:sp>
        <p:nvSpPr>
          <p:cNvPr id="6" name="Fußzeilenplatzhalter 4">
            <a:extLst>
              <a:ext uri="{FF2B5EF4-FFF2-40B4-BE49-F238E27FC236}">
                <a16:creationId xmlns:a16="http://schemas.microsoft.com/office/drawing/2014/main" id="{6280A72C-EF81-4C17-933D-BA09F734940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EB53D1C-20D6-4D61-94A6-60D0FD2FA4B1}"/>
              </a:ext>
            </a:extLst>
          </p:cNvPr>
          <p:cNvSpPr>
            <a:spLocks noGrp="1"/>
          </p:cNvSpPr>
          <p:nvPr>
            <p:ph type="sldNum" sz="quarter" idx="12"/>
          </p:nvPr>
        </p:nvSpPr>
        <p:spPr/>
        <p:txBody>
          <a:bodyPr/>
          <a:lstStyle>
            <a:lvl1pPr>
              <a:defRPr/>
            </a:lvl1pPr>
          </a:lstStyle>
          <a:p>
            <a:pPr>
              <a:defRPr/>
            </a:pPr>
            <a:fld id="{7CAE5ADA-7BC4-4832-BB3F-AC75C05B3110}" type="slidenum">
              <a:rPr lang="de-DE" altLang="de-DE"/>
              <a:pPr>
                <a:defRPr/>
              </a:pPr>
              <a:t>‹Nr.›</a:t>
            </a:fld>
            <a:endParaRPr lang="de-DE" altLang="de-DE"/>
          </a:p>
        </p:txBody>
      </p:sp>
    </p:spTree>
    <p:extLst>
      <p:ext uri="{BB962C8B-B14F-4D97-AF65-F5344CB8AC3E}">
        <p14:creationId xmlns:p14="http://schemas.microsoft.com/office/powerpoint/2010/main" val="379490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E78A02-24C2-4503-BC46-EF120372A691}"/>
              </a:ext>
            </a:extLst>
          </p:cNvPr>
          <p:cNvSpPr>
            <a:spLocks noGrp="1"/>
          </p:cNvSpPr>
          <p:nvPr>
            <p:ph type="dt" sz="half" idx="10"/>
          </p:nvPr>
        </p:nvSpPr>
        <p:spPr/>
        <p:txBody>
          <a:bodyPr/>
          <a:lstStyle>
            <a:lvl1pPr>
              <a:defRPr/>
            </a:lvl1pPr>
          </a:lstStyle>
          <a:p>
            <a:pPr>
              <a:defRPr/>
            </a:pPr>
            <a:fld id="{EE00D397-A439-924D-BF8A-422C2D701AA0}" type="datetime1">
              <a:rPr lang="de-DE" smtClean="0"/>
              <a:t>28.10.2024</a:t>
            </a:fld>
            <a:endParaRPr lang="de-DE"/>
          </a:p>
        </p:txBody>
      </p:sp>
      <p:sp>
        <p:nvSpPr>
          <p:cNvPr id="5" name="Fußzeilenplatzhalter 4">
            <a:extLst>
              <a:ext uri="{FF2B5EF4-FFF2-40B4-BE49-F238E27FC236}">
                <a16:creationId xmlns:a16="http://schemas.microsoft.com/office/drawing/2014/main" id="{2ADA32A7-E68E-4EEC-A0A7-FAAD5F24711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942EFD4-C09E-47E1-B58E-B7B9822E3729}"/>
              </a:ext>
            </a:extLst>
          </p:cNvPr>
          <p:cNvSpPr>
            <a:spLocks noGrp="1"/>
          </p:cNvSpPr>
          <p:nvPr>
            <p:ph type="sldNum" sz="quarter" idx="12"/>
          </p:nvPr>
        </p:nvSpPr>
        <p:spPr/>
        <p:txBody>
          <a:bodyPr/>
          <a:lstStyle>
            <a:lvl1pPr>
              <a:defRPr/>
            </a:lvl1pPr>
          </a:lstStyle>
          <a:p>
            <a:pPr>
              <a:defRPr/>
            </a:pPr>
            <a:fld id="{EBA2FCFC-A87C-41C6-B8F3-CEEBFB510E5B}" type="slidenum">
              <a:rPr lang="de-DE" altLang="de-DE"/>
              <a:pPr>
                <a:defRPr/>
              </a:pPr>
              <a:t>‹Nr.›</a:t>
            </a:fld>
            <a:endParaRPr lang="de-DE" altLang="de-DE"/>
          </a:p>
        </p:txBody>
      </p:sp>
    </p:spTree>
    <p:extLst>
      <p:ext uri="{BB962C8B-B14F-4D97-AF65-F5344CB8AC3E}">
        <p14:creationId xmlns:p14="http://schemas.microsoft.com/office/powerpoint/2010/main" val="159435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9A1B63-E5B3-407F-B872-C1213E86A707}"/>
              </a:ext>
            </a:extLst>
          </p:cNvPr>
          <p:cNvSpPr>
            <a:spLocks noGrp="1"/>
          </p:cNvSpPr>
          <p:nvPr>
            <p:ph type="dt" sz="half" idx="10"/>
          </p:nvPr>
        </p:nvSpPr>
        <p:spPr/>
        <p:txBody>
          <a:bodyPr/>
          <a:lstStyle>
            <a:lvl1pPr>
              <a:defRPr/>
            </a:lvl1pPr>
          </a:lstStyle>
          <a:p>
            <a:pPr>
              <a:defRPr/>
            </a:pPr>
            <a:fld id="{6FCB42BF-121F-F94C-A0E3-2536B8FCAF9F}" type="datetime1">
              <a:rPr lang="de-DE" smtClean="0"/>
              <a:t>28.10.2024</a:t>
            </a:fld>
            <a:endParaRPr lang="de-DE"/>
          </a:p>
        </p:txBody>
      </p:sp>
      <p:sp>
        <p:nvSpPr>
          <p:cNvPr id="5" name="Fußzeilenplatzhalter 4">
            <a:extLst>
              <a:ext uri="{FF2B5EF4-FFF2-40B4-BE49-F238E27FC236}">
                <a16:creationId xmlns:a16="http://schemas.microsoft.com/office/drawing/2014/main" id="{ED1BCBBC-0127-4B52-A1BE-8D207B1F91A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4B52932-CF76-4A5C-9988-508D8CF933FF}"/>
              </a:ext>
            </a:extLst>
          </p:cNvPr>
          <p:cNvSpPr>
            <a:spLocks noGrp="1"/>
          </p:cNvSpPr>
          <p:nvPr>
            <p:ph type="sldNum" sz="quarter" idx="12"/>
          </p:nvPr>
        </p:nvSpPr>
        <p:spPr/>
        <p:txBody>
          <a:bodyPr/>
          <a:lstStyle>
            <a:lvl1pPr>
              <a:defRPr/>
            </a:lvl1pPr>
          </a:lstStyle>
          <a:p>
            <a:pPr>
              <a:defRPr/>
            </a:pPr>
            <a:fld id="{6EA72614-B372-4801-8030-730438DE26B1}" type="slidenum">
              <a:rPr lang="de-DE" altLang="de-DE"/>
              <a:pPr>
                <a:defRPr/>
              </a:pPr>
              <a:t>‹Nr.›</a:t>
            </a:fld>
            <a:endParaRPr lang="de-DE" altLang="de-DE"/>
          </a:p>
        </p:txBody>
      </p:sp>
    </p:spTree>
    <p:extLst>
      <p:ext uri="{BB962C8B-B14F-4D97-AF65-F5344CB8AC3E}">
        <p14:creationId xmlns:p14="http://schemas.microsoft.com/office/powerpoint/2010/main" val="1632160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5161A-5D31-7109-92BE-A76BDCF1DCA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7653913-92C0-EE94-391E-6B3ACE8AAD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950BB0D-5E61-5B28-1564-07169A8E9AEB}"/>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5" name="Fußzeilenplatzhalter 4">
            <a:extLst>
              <a:ext uri="{FF2B5EF4-FFF2-40B4-BE49-F238E27FC236}">
                <a16:creationId xmlns:a16="http://schemas.microsoft.com/office/drawing/2014/main" id="{986E1DF8-5054-D0F2-6700-82693063742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8F87E1-F786-1C51-56A4-50523402EDE6}"/>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221654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7B246-3F29-C463-7F3F-252E84976B9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01A0F6C-037E-1FAD-AA84-7877EF78ADF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56C6B11-49D0-4571-FEAA-208FFBFDB807}"/>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5" name="Fußzeilenplatzhalter 4">
            <a:extLst>
              <a:ext uri="{FF2B5EF4-FFF2-40B4-BE49-F238E27FC236}">
                <a16:creationId xmlns:a16="http://schemas.microsoft.com/office/drawing/2014/main" id="{3B79D2A3-D0D2-46C1-8D18-F45DF30554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09EA9F2-C6CE-E39C-E9CC-BF54B21708AF}"/>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4253512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ECF59-9CB1-4401-B567-987A2624315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04B4AD4-1B3A-DC1C-A6E5-313F0FEBC9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FDE66F9-B851-ADB4-B1C0-65012FD99B8E}"/>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5" name="Fußzeilenplatzhalter 4">
            <a:extLst>
              <a:ext uri="{FF2B5EF4-FFF2-40B4-BE49-F238E27FC236}">
                <a16:creationId xmlns:a16="http://schemas.microsoft.com/office/drawing/2014/main" id="{AE5DDF84-6544-DA22-E897-33E8CEB9170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1DEEAD5-C13D-E43C-3DCF-41C1FE217BAA}"/>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3360907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640FA-E71E-28EF-39E9-03E029ECDE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E05B2A-B255-47BB-F3E7-E1388A55C3E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421EDA5-A33A-1830-1A3D-FD4E063C4C1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DA862F1-09A6-D71D-0663-7B6D08B0B2C0}"/>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6" name="Fußzeilenplatzhalter 5">
            <a:extLst>
              <a:ext uri="{FF2B5EF4-FFF2-40B4-BE49-F238E27FC236}">
                <a16:creationId xmlns:a16="http://schemas.microsoft.com/office/drawing/2014/main" id="{6C12ECD0-9B8A-412E-8EC9-B523A15459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ED3823-6B32-AF36-38F5-05B2D8D8596A}"/>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3814829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2C7CD-F270-BFCD-D65B-AA85E42DC73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88A33A6-E1DA-9013-6C17-6E5AD3EAD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866DA00-1707-F199-6306-CE85C163A6E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6A4BB12-6BFB-F024-53D1-D23EAFA84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0A76FDF-2B32-BB6D-06F0-2DB852B46F6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CE9A9C4-104D-DCF2-DF1E-6081AB1E8377}"/>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8" name="Fußzeilenplatzhalter 7">
            <a:extLst>
              <a:ext uri="{FF2B5EF4-FFF2-40B4-BE49-F238E27FC236}">
                <a16:creationId xmlns:a16="http://schemas.microsoft.com/office/drawing/2014/main" id="{80EACB94-74B7-0D6C-43EB-B41562ADEA6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2A78B9C-A0C6-3748-7AC9-9279949AC3B1}"/>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1295886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8015E-CA0B-47AC-4F09-24ACA1BCC6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5C58E99-BDE9-040A-00DB-9E7D2F482EAA}"/>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4" name="Fußzeilenplatzhalter 3">
            <a:extLst>
              <a:ext uri="{FF2B5EF4-FFF2-40B4-BE49-F238E27FC236}">
                <a16:creationId xmlns:a16="http://schemas.microsoft.com/office/drawing/2014/main" id="{F08079AD-2931-8475-0717-F4665C0A529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7C860B6-00A9-96FB-23BD-D83B43D22DCE}"/>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534800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7DB180E-A41F-D002-AD1D-FA3C6D1F0EF3}"/>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3" name="Fußzeilenplatzhalter 2">
            <a:extLst>
              <a:ext uri="{FF2B5EF4-FFF2-40B4-BE49-F238E27FC236}">
                <a16:creationId xmlns:a16="http://schemas.microsoft.com/office/drawing/2014/main" id="{D700185A-C2A4-7C67-4A3C-AB8A954BDAF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FF8B74D-BFB6-F6D6-48F7-540DE2DF9EAE}"/>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11565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BDB3477F-8F4C-46D6-ADED-A008A52BC8E1}"/>
              </a:ext>
            </a:extLst>
          </p:cNvPr>
          <p:cNvSpPr>
            <a:spLocks noGrp="1"/>
          </p:cNvSpPr>
          <p:nvPr>
            <p:ph type="dt" sz="half" idx="10"/>
          </p:nvPr>
        </p:nvSpPr>
        <p:spPr/>
        <p:txBody>
          <a:bodyPr/>
          <a:lstStyle>
            <a:lvl1pPr>
              <a:defRPr/>
            </a:lvl1pPr>
          </a:lstStyle>
          <a:p>
            <a:pPr>
              <a:defRPr/>
            </a:pPr>
            <a:fld id="{1B4284EB-3A0B-42D0-A7F4-4723DFECDC68}" type="datetimeFigureOut">
              <a:rPr lang="de-DE"/>
              <a:pPr>
                <a:defRPr/>
              </a:pPr>
              <a:t>28.10.2024</a:t>
            </a:fld>
            <a:endParaRPr lang="de-DE"/>
          </a:p>
        </p:txBody>
      </p:sp>
      <p:sp>
        <p:nvSpPr>
          <p:cNvPr id="5" name="Fußzeilenplatzhalter 4">
            <a:extLst>
              <a:ext uri="{FF2B5EF4-FFF2-40B4-BE49-F238E27FC236}">
                <a16:creationId xmlns:a16="http://schemas.microsoft.com/office/drawing/2014/main" id="{E4E5FD33-D0C6-4A86-8D64-EEAC69D6AAF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AF0C6A5-05CD-4775-BA92-A38224DA12E5}"/>
              </a:ext>
            </a:extLst>
          </p:cNvPr>
          <p:cNvSpPr>
            <a:spLocks noGrp="1"/>
          </p:cNvSpPr>
          <p:nvPr>
            <p:ph type="sldNum" sz="quarter" idx="12"/>
          </p:nvPr>
        </p:nvSpPr>
        <p:spPr/>
        <p:txBody>
          <a:bodyPr/>
          <a:lstStyle>
            <a:lvl1pPr>
              <a:defRPr/>
            </a:lvl1pPr>
          </a:lstStyle>
          <a:p>
            <a:pPr>
              <a:defRPr/>
            </a:pPr>
            <a:fld id="{8FA9E420-0C0C-4EB2-9C29-F980E47D55F9}" type="slidenum">
              <a:rPr lang="de-DE" altLang="de-DE"/>
              <a:pPr>
                <a:defRPr/>
              </a:pPr>
              <a:t>‹Nr.›</a:t>
            </a:fld>
            <a:endParaRPr lang="de-DE" altLang="de-DE"/>
          </a:p>
        </p:txBody>
      </p:sp>
    </p:spTree>
    <p:extLst>
      <p:ext uri="{BB962C8B-B14F-4D97-AF65-F5344CB8AC3E}">
        <p14:creationId xmlns:p14="http://schemas.microsoft.com/office/powerpoint/2010/main" val="734734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F129F-519F-9322-8AF7-2AC026A5A5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BD31956-B399-C1E5-0CB4-BA3C50E8D1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1235BD1-2D10-2338-2098-7DC11C7D2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3CB995-9CCB-D574-3FFB-24B5766CA9C2}"/>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6" name="Fußzeilenplatzhalter 5">
            <a:extLst>
              <a:ext uri="{FF2B5EF4-FFF2-40B4-BE49-F238E27FC236}">
                <a16:creationId xmlns:a16="http://schemas.microsoft.com/office/drawing/2014/main" id="{F0C48BAD-38ED-E7AC-8F07-ADE7FE74FC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8CC276D-0228-2792-C614-013B41209B31}"/>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461478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960BC-7DE9-4789-47FE-154911C3F2E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6765086-779E-A971-EBFB-40EFE3E97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24BED32-A25B-C987-22F6-B73FE6FF7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F33F6D-C37E-1FD2-7D7B-86E20D060E22}"/>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6" name="Fußzeilenplatzhalter 5">
            <a:extLst>
              <a:ext uri="{FF2B5EF4-FFF2-40B4-BE49-F238E27FC236}">
                <a16:creationId xmlns:a16="http://schemas.microsoft.com/office/drawing/2014/main" id="{D9C8C96F-BEA0-CF5A-4913-4524D7129D2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3983524-ED33-C50D-4295-0657ECEABC7F}"/>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2135297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EAB38-7E26-5AC2-34BA-139698CAB19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72DA077-2696-7866-CDEC-781C9BCDE64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72F808-6756-CB11-18DE-472B4B784596}"/>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5" name="Fußzeilenplatzhalter 4">
            <a:extLst>
              <a:ext uri="{FF2B5EF4-FFF2-40B4-BE49-F238E27FC236}">
                <a16:creationId xmlns:a16="http://schemas.microsoft.com/office/drawing/2014/main" id="{80F10836-D0CA-D874-AD78-4C058287B14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0B4D1AE-197F-31E6-775D-BDC7CFA9C13D}"/>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1186056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B49CAC3-71AC-5C7C-460F-2A9E2B9C225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735BAF2-7CA1-486A-5AAB-1D6E8686F4F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2ACCB2-8370-94BC-FB56-96D35B2CEAD4}"/>
              </a:ext>
            </a:extLst>
          </p:cNvPr>
          <p:cNvSpPr>
            <a:spLocks noGrp="1"/>
          </p:cNvSpPr>
          <p:nvPr>
            <p:ph type="dt" sz="half" idx="10"/>
          </p:nvPr>
        </p:nvSpPr>
        <p:spPr/>
        <p:txBody>
          <a:bodyPr/>
          <a:lstStyle/>
          <a:p>
            <a:fld id="{A82A68B6-7C80-4841-9EA6-4CC7244E0AA0}" type="datetimeFigureOut">
              <a:rPr lang="de-DE" smtClean="0"/>
              <a:t>28.10.2024</a:t>
            </a:fld>
            <a:endParaRPr lang="de-DE"/>
          </a:p>
        </p:txBody>
      </p:sp>
      <p:sp>
        <p:nvSpPr>
          <p:cNvPr id="5" name="Fußzeilenplatzhalter 4">
            <a:extLst>
              <a:ext uri="{FF2B5EF4-FFF2-40B4-BE49-F238E27FC236}">
                <a16:creationId xmlns:a16="http://schemas.microsoft.com/office/drawing/2014/main" id="{C4BE8E5F-C0EF-3C49-D7DE-2C1ECCEC56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5A4E87-591A-938A-B039-B5C1F77401BE}"/>
              </a:ext>
            </a:extLst>
          </p:cNvPr>
          <p:cNvSpPr>
            <a:spLocks noGrp="1"/>
          </p:cNvSpPr>
          <p:nvPr>
            <p:ph type="sldNum" sz="quarter" idx="12"/>
          </p:nvPr>
        </p:nvSpPr>
        <p:spPr/>
        <p:txBody>
          <a:bodyPr/>
          <a:lstStyle/>
          <a:p>
            <a:fld id="{2D55219F-D012-FF4B-87C4-DE7D8E597215}" type="slidenum">
              <a:rPr lang="de-DE" smtClean="0"/>
              <a:t>‹Nr.›</a:t>
            </a:fld>
            <a:endParaRPr lang="de-DE"/>
          </a:p>
        </p:txBody>
      </p:sp>
    </p:spTree>
    <p:extLst>
      <p:ext uri="{BB962C8B-B14F-4D97-AF65-F5344CB8AC3E}">
        <p14:creationId xmlns:p14="http://schemas.microsoft.com/office/powerpoint/2010/main" val="3201833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3E96E-30FA-59D8-0D4E-1F7E46D912A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58D639C-32AB-616E-C696-C45AD5F2C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54BB6C4-3D27-44B1-25FD-2545BB1F322D}"/>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5" name="Fußzeilenplatzhalter 4">
            <a:extLst>
              <a:ext uri="{FF2B5EF4-FFF2-40B4-BE49-F238E27FC236}">
                <a16:creationId xmlns:a16="http://schemas.microsoft.com/office/drawing/2014/main" id="{3895A390-8A5D-3D36-7D39-C5A0974BC9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261CCA-2CE5-F1DB-D72D-99655FC770E2}"/>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4222632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9D66A-1364-BCCD-A7AC-BDC10C4A46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AF86B6B-0132-C4D2-1136-CCE4E4DB14E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82CD54-CD7C-0199-6FA5-2EBD7EE2823B}"/>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5" name="Fußzeilenplatzhalter 4">
            <a:extLst>
              <a:ext uri="{FF2B5EF4-FFF2-40B4-BE49-F238E27FC236}">
                <a16:creationId xmlns:a16="http://schemas.microsoft.com/office/drawing/2014/main" id="{15ADF17F-49A9-31DA-0B7D-AD87B5C3DA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672FD6-3FF3-BA34-6B18-7489B92A4D7F}"/>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57168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8A709-613A-3C82-4730-853A5C91CD3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79A455A-C77C-1CAA-0FB6-BB9A197CA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55A616F-68ED-3FC8-A28A-12BA3D1B48B1}"/>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5" name="Fußzeilenplatzhalter 4">
            <a:extLst>
              <a:ext uri="{FF2B5EF4-FFF2-40B4-BE49-F238E27FC236}">
                <a16:creationId xmlns:a16="http://schemas.microsoft.com/office/drawing/2014/main" id="{940FD3E1-3DC3-BFD9-C831-E2D00571C8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2F1EDEB-434A-5E5B-F7F6-6CC183F39604}"/>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311058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6C1F9-3D96-7473-9252-F26AE4B15D8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5DC992F-316C-CF70-54F9-CC81DFD1168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D8378C5-F18A-02CF-CBAD-4B162D567DB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C546805-05AF-7FB4-779C-D0B2AA39067A}"/>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6" name="Fußzeilenplatzhalter 5">
            <a:extLst>
              <a:ext uri="{FF2B5EF4-FFF2-40B4-BE49-F238E27FC236}">
                <a16:creationId xmlns:a16="http://schemas.microsoft.com/office/drawing/2014/main" id="{E2EC631C-A63D-4DC0-E141-43EE95D6BDD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1FE2DD-284F-2CC5-22C2-BFD2B26FFC92}"/>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606131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92489-AAAB-D889-C3F6-CEAEAFFBFE6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311855B-FC37-5CD4-42CD-D824BCA2C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5885876-7DCE-6107-2DA1-63F65ABB293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E91C17C-0D53-7D3E-CAF8-3CC4B4CB2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43127F2-E4DC-950E-6A8A-124FE9BBDEC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9F8FE8E-5387-956A-4749-24878C7569EA}"/>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8" name="Fußzeilenplatzhalter 7">
            <a:extLst>
              <a:ext uri="{FF2B5EF4-FFF2-40B4-BE49-F238E27FC236}">
                <a16:creationId xmlns:a16="http://schemas.microsoft.com/office/drawing/2014/main" id="{2D356FAD-A80E-6737-0932-0D64FAAFAF3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C7F533F-53D1-1DDC-7012-95B5CA099E41}"/>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2452485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902877-0A4E-FA10-6BC3-942A4D08326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6B2195C-27ED-6E73-B360-7D1F8145DC7A}"/>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4" name="Fußzeilenplatzhalter 3">
            <a:extLst>
              <a:ext uri="{FF2B5EF4-FFF2-40B4-BE49-F238E27FC236}">
                <a16:creationId xmlns:a16="http://schemas.microsoft.com/office/drawing/2014/main" id="{AA88EF82-767E-85E6-7EE6-BAE99DC870D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F71046B-6B36-8418-57EA-9AF616B57EDA}"/>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3085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48E6BB0-6EC7-45B8-AC33-3A60C235A0F6}"/>
              </a:ext>
            </a:extLst>
          </p:cNvPr>
          <p:cNvSpPr>
            <a:spLocks noGrp="1"/>
          </p:cNvSpPr>
          <p:nvPr>
            <p:ph type="dt" sz="half" idx="10"/>
          </p:nvPr>
        </p:nvSpPr>
        <p:spPr/>
        <p:txBody>
          <a:bodyPr/>
          <a:lstStyle>
            <a:lvl1pPr>
              <a:defRPr/>
            </a:lvl1pPr>
          </a:lstStyle>
          <a:p>
            <a:pPr>
              <a:defRPr/>
            </a:pPr>
            <a:fld id="{EC49E58C-46D4-4427-8D92-717737815AC9}" type="datetimeFigureOut">
              <a:rPr lang="de-DE"/>
              <a:pPr>
                <a:defRPr/>
              </a:pPr>
              <a:t>28.10.2024</a:t>
            </a:fld>
            <a:endParaRPr lang="de-DE"/>
          </a:p>
        </p:txBody>
      </p:sp>
      <p:sp>
        <p:nvSpPr>
          <p:cNvPr id="6" name="Fußzeilenplatzhalter 4">
            <a:extLst>
              <a:ext uri="{FF2B5EF4-FFF2-40B4-BE49-F238E27FC236}">
                <a16:creationId xmlns:a16="http://schemas.microsoft.com/office/drawing/2014/main" id="{34514A1D-576B-4818-8C49-FF92538EFE2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F46FFAA-44CA-4F0A-A4AB-0AA3B99BD160}"/>
              </a:ext>
            </a:extLst>
          </p:cNvPr>
          <p:cNvSpPr>
            <a:spLocks noGrp="1"/>
          </p:cNvSpPr>
          <p:nvPr>
            <p:ph type="sldNum" sz="quarter" idx="12"/>
          </p:nvPr>
        </p:nvSpPr>
        <p:spPr/>
        <p:txBody>
          <a:bodyPr/>
          <a:lstStyle>
            <a:lvl1pPr>
              <a:defRPr/>
            </a:lvl1pPr>
          </a:lstStyle>
          <a:p>
            <a:pPr>
              <a:defRPr/>
            </a:pPr>
            <a:fld id="{6EBA6A97-F03B-40BF-855F-169EE058527E}" type="slidenum">
              <a:rPr lang="de-DE" altLang="de-DE"/>
              <a:pPr>
                <a:defRPr/>
              </a:pPr>
              <a:t>‹Nr.›</a:t>
            </a:fld>
            <a:endParaRPr lang="de-DE" altLang="de-DE"/>
          </a:p>
        </p:txBody>
      </p:sp>
    </p:spTree>
    <p:extLst>
      <p:ext uri="{BB962C8B-B14F-4D97-AF65-F5344CB8AC3E}">
        <p14:creationId xmlns:p14="http://schemas.microsoft.com/office/powerpoint/2010/main" val="3573287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524E371-96CE-3C48-2181-9B3E0E6C5C37}"/>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3" name="Fußzeilenplatzhalter 2">
            <a:extLst>
              <a:ext uri="{FF2B5EF4-FFF2-40B4-BE49-F238E27FC236}">
                <a16:creationId xmlns:a16="http://schemas.microsoft.com/office/drawing/2014/main" id="{14269A07-C8DB-F71B-C8D0-1A9797A7661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1B8F9D5-3BB4-D9E8-E2C4-3D095FDE7801}"/>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1810901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1DD51-3947-3931-72D0-BD0A92CF9E4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F14C3C1-C68E-FEF4-0A7A-7EBB5CF818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8479189-F502-058A-56FA-77B74753D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2207DA4-CD85-477A-E433-B761942DFBCB}"/>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6" name="Fußzeilenplatzhalter 5">
            <a:extLst>
              <a:ext uri="{FF2B5EF4-FFF2-40B4-BE49-F238E27FC236}">
                <a16:creationId xmlns:a16="http://schemas.microsoft.com/office/drawing/2014/main" id="{77FD1058-70D5-0D1F-5D4F-AE9E0D26D22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D567106-FACE-C9B1-361A-7084702EE060}"/>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3495660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373B57-2DD3-E8E1-C6B2-602CF292778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EFAC6BD-02E2-531C-86E1-41E7491234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E54A347-2634-3637-11D7-B1FC4FB1A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5CA55B5-446E-234F-1A9D-E9D6D745B3F0}"/>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6" name="Fußzeilenplatzhalter 5">
            <a:extLst>
              <a:ext uri="{FF2B5EF4-FFF2-40B4-BE49-F238E27FC236}">
                <a16:creationId xmlns:a16="http://schemas.microsoft.com/office/drawing/2014/main" id="{83D24C9F-86EE-C7B4-D9E0-569E0EFB46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B86F4D-55E1-E83F-A01F-EEC026B86D1C}"/>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1669201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32B7E-2DA8-0F9F-E2B1-E1EC4BD8F4E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7804431-444C-3A63-5490-4FA5BDF027C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5E875DB-474D-0A4F-292A-DD1E08BE5F92}"/>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5" name="Fußzeilenplatzhalter 4">
            <a:extLst>
              <a:ext uri="{FF2B5EF4-FFF2-40B4-BE49-F238E27FC236}">
                <a16:creationId xmlns:a16="http://schemas.microsoft.com/office/drawing/2014/main" id="{107A55D2-9467-6488-A6F0-DFB5A6F868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149826-DF76-0CA7-34EF-BC53DA9B420F}"/>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3725466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89527E9-1583-31B2-458D-9734C12C988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3AF99E-6A52-EA04-1C43-CC6AF90848E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FAAF789-2C1B-755D-17EA-639A20A70C5A}"/>
              </a:ext>
            </a:extLst>
          </p:cNvPr>
          <p:cNvSpPr>
            <a:spLocks noGrp="1"/>
          </p:cNvSpPr>
          <p:nvPr>
            <p:ph type="dt" sz="half" idx="10"/>
          </p:nvPr>
        </p:nvSpPr>
        <p:spPr/>
        <p:txBody>
          <a:bodyPr/>
          <a:lstStyle/>
          <a:p>
            <a:fld id="{2E2A55FB-54C5-4997-A972-9662D17A495F}" type="datetimeFigureOut">
              <a:rPr lang="de-DE" smtClean="0"/>
              <a:t>28.10.2024</a:t>
            </a:fld>
            <a:endParaRPr lang="de-DE"/>
          </a:p>
        </p:txBody>
      </p:sp>
      <p:sp>
        <p:nvSpPr>
          <p:cNvPr id="5" name="Fußzeilenplatzhalter 4">
            <a:extLst>
              <a:ext uri="{FF2B5EF4-FFF2-40B4-BE49-F238E27FC236}">
                <a16:creationId xmlns:a16="http://schemas.microsoft.com/office/drawing/2014/main" id="{9150D9EF-B4ED-48C8-FC79-578CAC8C768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49374D-9D9E-E113-B993-6428BC22645A}"/>
              </a:ext>
            </a:extLst>
          </p:cNvPr>
          <p:cNvSpPr>
            <a:spLocks noGrp="1"/>
          </p:cNvSpPr>
          <p:nvPr>
            <p:ph type="sldNum" sz="quarter" idx="12"/>
          </p:nvPr>
        </p:nvSpPr>
        <p:spPr/>
        <p:txBody>
          <a:bodyPr/>
          <a:lstStyle/>
          <a:p>
            <a:fld id="{BBA5556E-DB6F-46BE-AA39-EEB923943838}" type="slidenum">
              <a:rPr lang="de-DE" smtClean="0"/>
              <a:t>‹Nr.›</a:t>
            </a:fld>
            <a:endParaRPr lang="de-DE"/>
          </a:p>
        </p:txBody>
      </p:sp>
    </p:spTree>
    <p:extLst>
      <p:ext uri="{BB962C8B-B14F-4D97-AF65-F5344CB8AC3E}">
        <p14:creationId xmlns:p14="http://schemas.microsoft.com/office/powerpoint/2010/main" val="297941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3810A0C1-0553-4966-A988-EA06838A3134}"/>
              </a:ext>
            </a:extLst>
          </p:cNvPr>
          <p:cNvSpPr>
            <a:spLocks noGrp="1"/>
          </p:cNvSpPr>
          <p:nvPr>
            <p:ph type="dt" sz="half" idx="10"/>
          </p:nvPr>
        </p:nvSpPr>
        <p:spPr/>
        <p:txBody>
          <a:bodyPr/>
          <a:lstStyle>
            <a:lvl1pPr>
              <a:defRPr/>
            </a:lvl1pPr>
          </a:lstStyle>
          <a:p>
            <a:pPr>
              <a:defRPr/>
            </a:pPr>
            <a:fld id="{16D766B0-F05C-4A3D-8780-7858FCFC1B9F}" type="datetimeFigureOut">
              <a:rPr lang="de-DE"/>
              <a:pPr>
                <a:defRPr/>
              </a:pPr>
              <a:t>28.10.2024</a:t>
            </a:fld>
            <a:endParaRPr lang="de-DE"/>
          </a:p>
        </p:txBody>
      </p:sp>
      <p:sp>
        <p:nvSpPr>
          <p:cNvPr id="8" name="Fußzeilenplatzhalter 4">
            <a:extLst>
              <a:ext uri="{FF2B5EF4-FFF2-40B4-BE49-F238E27FC236}">
                <a16:creationId xmlns:a16="http://schemas.microsoft.com/office/drawing/2014/main" id="{23BE2AAF-03B3-4E9A-999D-5BC9A03CAE16}"/>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9D6EABFD-6FA5-4C3C-94DD-7DF6B1331E90}"/>
              </a:ext>
            </a:extLst>
          </p:cNvPr>
          <p:cNvSpPr>
            <a:spLocks noGrp="1"/>
          </p:cNvSpPr>
          <p:nvPr>
            <p:ph type="sldNum" sz="quarter" idx="12"/>
          </p:nvPr>
        </p:nvSpPr>
        <p:spPr/>
        <p:txBody>
          <a:bodyPr/>
          <a:lstStyle>
            <a:lvl1pPr>
              <a:defRPr/>
            </a:lvl1pPr>
          </a:lstStyle>
          <a:p>
            <a:pPr>
              <a:defRPr/>
            </a:pPr>
            <a:fld id="{4C5F8EC1-CE2A-4759-B33C-15D34D2874A6}" type="slidenum">
              <a:rPr lang="de-DE" altLang="de-DE"/>
              <a:pPr>
                <a:defRPr/>
              </a:pPr>
              <a:t>‹Nr.›</a:t>
            </a:fld>
            <a:endParaRPr lang="de-DE" altLang="de-DE"/>
          </a:p>
        </p:txBody>
      </p:sp>
    </p:spTree>
    <p:extLst>
      <p:ext uri="{BB962C8B-B14F-4D97-AF65-F5344CB8AC3E}">
        <p14:creationId xmlns:p14="http://schemas.microsoft.com/office/powerpoint/2010/main" val="352002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F538215E-9E89-4280-8C84-084F9CC56D87}"/>
              </a:ext>
            </a:extLst>
          </p:cNvPr>
          <p:cNvSpPr>
            <a:spLocks noGrp="1"/>
          </p:cNvSpPr>
          <p:nvPr>
            <p:ph type="dt" sz="half" idx="10"/>
          </p:nvPr>
        </p:nvSpPr>
        <p:spPr/>
        <p:txBody>
          <a:bodyPr/>
          <a:lstStyle>
            <a:lvl1pPr>
              <a:defRPr/>
            </a:lvl1pPr>
          </a:lstStyle>
          <a:p>
            <a:pPr>
              <a:defRPr/>
            </a:pPr>
            <a:fld id="{F00A1EE7-018F-4DC4-994E-6A670E61FD70}" type="datetimeFigureOut">
              <a:rPr lang="de-DE"/>
              <a:pPr>
                <a:defRPr/>
              </a:pPr>
              <a:t>28.10.2024</a:t>
            </a:fld>
            <a:endParaRPr lang="de-DE"/>
          </a:p>
        </p:txBody>
      </p:sp>
      <p:sp>
        <p:nvSpPr>
          <p:cNvPr id="4" name="Fußzeilenplatzhalter 4">
            <a:extLst>
              <a:ext uri="{FF2B5EF4-FFF2-40B4-BE49-F238E27FC236}">
                <a16:creationId xmlns:a16="http://schemas.microsoft.com/office/drawing/2014/main" id="{63168A62-0CAE-4ACC-9AB5-BD61948E3DE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AD247734-37A3-4B86-944B-FD92A75DCED4}"/>
              </a:ext>
            </a:extLst>
          </p:cNvPr>
          <p:cNvSpPr>
            <a:spLocks noGrp="1"/>
          </p:cNvSpPr>
          <p:nvPr>
            <p:ph type="sldNum" sz="quarter" idx="12"/>
          </p:nvPr>
        </p:nvSpPr>
        <p:spPr/>
        <p:txBody>
          <a:bodyPr/>
          <a:lstStyle>
            <a:lvl1pPr>
              <a:defRPr/>
            </a:lvl1pPr>
          </a:lstStyle>
          <a:p>
            <a:pPr>
              <a:defRPr/>
            </a:pPr>
            <a:fld id="{B32C263F-4755-43CF-A4FE-F67E5FC6A485}" type="slidenum">
              <a:rPr lang="de-DE" altLang="de-DE"/>
              <a:pPr>
                <a:defRPr/>
              </a:pPr>
              <a:t>‹Nr.›</a:t>
            </a:fld>
            <a:endParaRPr lang="de-DE" altLang="de-DE"/>
          </a:p>
        </p:txBody>
      </p:sp>
    </p:spTree>
    <p:extLst>
      <p:ext uri="{BB962C8B-B14F-4D97-AF65-F5344CB8AC3E}">
        <p14:creationId xmlns:p14="http://schemas.microsoft.com/office/powerpoint/2010/main" val="251727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01AE239-4CDA-4F27-84CC-5C6ED5D477EA}"/>
              </a:ext>
            </a:extLst>
          </p:cNvPr>
          <p:cNvSpPr>
            <a:spLocks noGrp="1"/>
          </p:cNvSpPr>
          <p:nvPr>
            <p:ph type="dt" sz="half" idx="10"/>
          </p:nvPr>
        </p:nvSpPr>
        <p:spPr/>
        <p:txBody>
          <a:bodyPr/>
          <a:lstStyle>
            <a:lvl1pPr>
              <a:defRPr/>
            </a:lvl1pPr>
          </a:lstStyle>
          <a:p>
            <a:pPr>
              <a:defRPr/>
            </a:pPr>
            <a:fld id="{5CC4C058-F911-46C3-86C9-04C7EABA37B9}" type="datetimeFigureOut">
              <a:rPr lang="de-DE"/>
              <a:pPr>
                <a:defRPr/>
              </a:pPr>
              <a:t>28.10.2024</a:t>
            </a:fld>
            <a:endParaRPr lang="de-DE"/>
          </a:p>
        </p:txBody>
      </p:sp>
      <p:sp>
        <p:nvSpPr>
          <p:cNvPr id="3" name="Fußzeilenplatzhalter 4">
            <a:extLst>
              <a:ext uri="{FF2B5EF4-FFF2-40B4-BE49-F238E27FC236}">
                <a16:creationId xmlns:a16="http://schemas.microsoft.com/office/drawing/2014/main" id="{AC0789FA-21AD-4B8F-882C-96B6E91B05E6}"/>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72597227-2251-4F5F-B2CB-51AEEF2F320C}"/>
              </a:ext>
            </a:extLst>
          </p:cNvPr>
          <p:cNvSpPr>
            <a:spLocks noGrp="1"/>
          </p:cNvSpPr>
          <p:nvPr>
            <p:ph type="sldNum" sz="quarter" idx="12"/>
          </p:nvPr>
        </p:nvSpPr>
        <p:spPr/>
        <p:txBody>
          <a:bodyPr/>
          <a:lstStyle>
            <a:lvl1pPr>
              <a:defRPr/>
            </a:lvl1pPr>
          </a:lstStyle>
          <a:p>
            <a:pPr>
              <a:defRPr/>
            </a:pPr>
            <a:fld id="{A65B7313-1C02-4D55-A54A-C994F6A623EF}" type="slidenum">
              <a:rPr lang="de-DE" altLang="de-DE"/>
              <a:pPr>
                <a:defRPr/>
              </a:pPr>
              <a:t>‹Nr.›</a:t>
            </a:fld>
            <a:endParaRPr lang="de-DE" altLang="de-DE"/>
          </a:p>
        </p:txBody>
      </p:sp>
    </p:spTree>
    <p:extLst>
      <p:ext uri="{BB962C8B-B14F-4D97-AF65-F5344CB8AC3E}">
        <p14:creationId xmlns:p14="http://schemas.microsoft.com/office/powerpoint/2010/main" val="45644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067DBAB7-70F8-4FD5-BF94-ABE1569BBF59}"/>
              </a:ext>
            </a:extLst>
          </p:cNvPr>
          <p:cNvSpPr>
            <a:spLocks noGrp="1"/>
          </p:cNvSpPr>
          <p:nvPr>
            <p:ph type="dt" sz="half" idx="10"/>
          </p:nvPr>
        </p:nvSpPr>
        <p:spPr/>
        <p:txBody>
          <a:bodyPr/>
          <a:lstStyle>
            <a:lvl1pPr>
              <a:defRPr/>
            </a:lvl1pPr>
          </a:lstStyle>
          <a:p>
            <a:pPr>
              <a:defRPr/>
            </a:pPr>
            <a:fld id="{8A1770DD-95E0-4978-B4E0-CC164A4E4C14}" type="datetimeFigureOut">
              <a:rPr lang="de-DE"/>
              <a:pPr>
                <a:defRPr/>
              </a:pPr>
              <a:t>28.10.2024</a:t>
            </a:fld>
            <a:endParaRPr lang="de-DE"/>
          </a:p>
        </p:txBody>
      </p:sp>
      <p:sp>
        <p:nvSpPr>
          <p:cNvPr id="6" name="Fußzeilenplatzhalter 4">
            <a:extLst>
              <a:ext uri="{FF2B5EF4-FFF2-40B4-BE49-F238E27FC236}">
                <a16:creationId xmlns:a16="http://schemas.microsoft.com/office/drawing/2014/main" id="{335FAEDA-5478-4459-9A89-ECCDF93AED5A}"/>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62E893D-24D7-4B57-8DB1-200CA1817975}"/>
              </a:ext>
            </a:extLst>
          </p:cNvPr>
          <p:cNvSpPr>
            <a:spLocks noGrp="1"/>
          </p:cNvSpPr>
          <p:nvPr>
            <p:ph type="sldNum" sz="quarter" idx="12"/>
          </p:nvPr>
        </p:nvSpPr>
        <p:spPr/>
        <p:txBody>
          <a:bodyPr/>
          <a:lstStyle>
            <a:lvl1pPr>
              <a:defRPr/>
            </a:lvl1pPr>
          </a:lstStyle>
          <a:p>
            <a:pPr>
              <a:defRPr/>
            </a:pPr>
            <a:fld id="{0A346C88-D1A6-441D-86B4-AD61E0DA25DD}" type="slidenum">
              <a:rPr lang="de-DE" altLang="de-DE"/>
              <a:pPr>
                <a:defRPr/>
              </a:pPr>
              <a:t>‹Nr.›</a:t>
            </a:fld>
            <a:endParaRPr lang="de-DE" altLang="de-DE"/>
          </a:p>
        </p:txBody>
      </p:sp>
    </p:spTree>
    <p:extLst>
      <p:ext uri="{BB962C8B-B14F-4D97-AF65-F5344CB8AC3E}">
        <p14:creationId xmlns:p14="http://schemas.microsoft.com/office/powerpoint/2010/main" val="158461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A8996BDB-3103-40D1-857B-659B125ECFCD}"/>
              </a:ext>
            </a:extLst>
          </p:cNvPr>
          <p:cNvSpPr>
            <a:spLocks noGrp="1"/>
          </p:cNvSpPr>
          <p:nvPr>
            <p:ph type="dt" sz="half" idx="10"/>
          </p:nvPr>
        </p:nvSpPr>
        <p:spPr/>
        <p:txBody>
          <a:bodyPr/>
          <a:lstStyle>
            <a:lvl1pPr>
              <a:defRPr/>
            </a:lvl1pPr>
          </a:lstStyle>
          <a:p>
            <a:pPr>
              <a:defRPr/>
            </a:pPr>
            <a:fld id="{BC73FC39-4055-4A90-B4EC-A2A433D7C6BD}" type="datetimeFigureOut">
              <a:rPr lang="de-DE"/>
              <a:pPr>
                <a:defRPr/>
              </a:pPr>
              <a:t>28.10.2024</a:t>
            </a:fld>
            <a:endParaRPr lang="de-DE"/>
          </a:p>
        </p:txBody>
      </p:sp>
      <p:sp>
        <p:nvSpPr>
          <p:cNvPr id="6" name="Fußzeilenplatzhalter 4">
            <a:extLst>
              <a:ext uri="{FF2B5EF4-FFF2-40B4-BE49-F238E27FC236}">
                <a16:creationId xmlns:a16="http://schemas.microsoft.com/office/drawing/2014/main" id="{6280A72C-EF81-4C17-933D-BA09F734940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EB53D1C-20D6-4D61-94A6-60D0FD2FA4B1}"/>
              </a:ext>
            </a:extLst>
          </p:cNvPr>
          <p:cNvSpPr>
            <a:spLocks noGrp="1"/>
          </p:cNvSpPr>
          <p:nvPr>
            <p:ph type="sldNum" sz="quarter" idx="12"/>
          </p:nvPr>
        </p:nvSpPr>
        <p:spPr/>
        <p:txBody>
          <a:bodyPr/>
          <a:lstStyle>
            <a:lvl1pPr>
              <a:defRPr/>
            </a:lvl1pPr>
          </a:lstStyle>
          <a:p>
            <a:pPr>
              <a:defRPr/>
            </a:pPr>
            <a:fld id="{7CAE5ADA-7BC4-4832-BB3F-AC75C05B3110}" type="slidenum">
              <a:rPr lang="de-DE" altLang="de-DE"/>
              <a:pPr>
                <a:defRPr/>
              </a:pPr>
              <a:t>‹Nr.›</a:t>
            </a:fld>
            <a:endParaRPr lang="de-DE" altLang="de-DE"/>
          </a:p>
        </p:txBody>
      </p:sp>
    </p:spTree>
    <p:extLst>
      <p:ext uri="{BB962C8B-B14F-4D97-AF65-F5344CB8AC3E}">
        <p14:creationId xmlns:p14="http://schemas.microsoft.com/office/powerpoint/2010/main" val="3388221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9CCD4665-EF99-4D57-8CF1-F559F1095E4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a:extLst>
              <a:ext uri="{FF2B5EF4-FFF2-40B4-BE49-F238E27FC236}">
                <a16:creationId xmlns:a16="http://schemas.microsoft.com/office/drawing/2014/main" id="{7BA320D9-C316-4D7D-8E52-F04D27C273B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2EC9D30C-4BD3-4EC4-BA6E-B04B426F916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85956B7-891F-4E41-9A34-DCBB09160C2D}" type="datetimeFigureOut">
              <a:rPr lang="de-DE"/>
              <a:pPr>
                <a:defRPr/>
              </a:pPr>
              <a:t>28.10.2024</a:t>
            </a:fld>
            <a:endParaRPr lang="de-DE"/>
          </a:p>
        </p:txBody>
      </p:sp>
      <p:sp>
        <p:nvSpPr>
          <p:cNvPr id="5" name="Fußzeilenplatzhalter 4">
            <a:extLst>
              <a:ext uri="{FF2B5EF4-FFF2-40B4-BE49-F238E27FC236}">
                <a16:creationId xmlns:a16="http://schemas.microsoft.com/office/drawing/2014/main" id="{4EE5FC7F-FE8F-489A-B36C-E8A50A24E2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a:extLst>
              <a:ext uri="{FF2B5EF4-FFF2-40B4-BE49-F238E27FC236}">
                <a16:creationId xmlns:a16="http://schemas.microsoft.com/office/drawing/2014/main" id="{E822D95D-B8F1-44EB-BA5A-223DF263FD4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551E31D-A979-40CA-AC4B-59D423A0B827}" type="slidenum">
              <a:rPr lang="de-DE" altLang="de-DE"/>
              <a:pPr>
                <a:defRPr/>
              </a:pPr>
              <a:t>‹Nr.›</a:t>
            </a:fld>
            <a:endParaRPr lang="de-DE" altLang="de-DE"/>
          </a:p>
        </p:txBody>
      </p:sp>
    </p:spTree>
    <p:extLst>
      <p:ext uri="{BB962C8B-B14F-4D97-AF65-F5344CB8AC3E}">
        <p14:creationId xmlns:p14="http://schemas.microsoft.com/office/powerpoint/2010/main" val="404082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9CCD4665-EF99-4D57-8CF1-F559F1095E4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a:extLst>
              <a:ext uri="{FF2B5EF4-FFF2-40B4-BE49-F238E27FC236}">
                <a16:creationId xmlns:a16="http://schemas.microsoft.com/office/drawing/2014/main" id="{7BA320D9-C316-4D7D-8E52-F04D27C273B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2EC9D30C-4BD3-4EC4-BA6E-B04B426F916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6147B24-C120-994E-A92E-8B1F2BE228C5}" type="datetime1">
              <a:rPr lang="de-DE" smtClean="0"/>
              <a:t>28.10.2024</a:t>
            </a:fld>
            <a:endParaRPr lang="de-DE"/>
          </a:p>
        </p:txBody>
      </p:sp>
      <p:sp>
        <p:nvSpPr>
          <p:cNvPr id="5" name="Fußzeilenplatzhalter 4">
            <a:extLst>
              <a:ext uri="{FF2B5EF4-FFF2-40B4-BE49-F238E27FC236}">
                <a16:creationId xmlns:a16="http://schemas.microsoft.com/office/drawing/2014/main" id="{4EE5FC7F-FE8F-489A-B36C-E8A50A24E2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a:extLst>
              <a:ext uri="{FF2B5EF4-FFF2-40B4-BE49-F238E27FC236}">
                <a16:creationId xmlns:a16="http://schemas.microsoft.com/office/drawing/2014/main" id="{E822D95D-B8F1-44EB-BA5A-223DF263FD4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551E31D-A979-40CA-AC4B-59D423A0B827}" type="slidenum">
              <a:rPr lang="de-DE" altLang="de-DE"/>
              <a:pPr>
                <a:defRPr/>
              </a:pPr>
              <a:t>‹Nr.›</a:t>
            </a:fld>
            <a:endParaRPr lang="de-DE" altLang="de-DE"/>
          </a:p>
        </p:txBody>
      </p:sp>
    </p:spTree>
    <p:extLst>
      <p:ext uri="{BB962C8B-B14F-4D97-AF65-F5344CB8AC3E}">
        <p14:creationId xmlns:p14="http://schemas.microsoft.com/office/powerpoint/2010/main" val="16373413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6739EF1-AF70-857F-C799-E24BBC3C3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E5B69E8-FE8D-DDF5-58DE-CEA0A2FD9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4D755F4-CF17-8BB9-AF46-86B8CB8F6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2A68B6-7C80-4841-9EA6-4CC7244E0AA0}" type="datetimeFigureOut">
              <a:rPr lang="de-DE" smtClean="0"/>
              <a:t>28.10.2024</a:t>
            </a:fld>
            <a:endParaRPr lang="de-DE"/>
          </a:p>
        </p:txBody>
      </p:sp>
      <p:sp>
        <p:nvSpPr>
          <p:cNvPr id="5" name="Fußzeilenplatzhalter 4">
            <a:extLst>
              <a:ext uri="{FF2B5EF4-FFF2-40B4-BE49-F238E27FC236}">
                <a16:creationId xmlns:a16="http://schemas.microsoft.com/office/drawing/2014/main" id="{4855C5FC-4F01-E807-3085-D642BC71C1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279F1946-EEFC-DD2B-5448-17057E82E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55219F-D012-FF4B-87C4-DE7D8E597215}" type="slidenum">
              <a:rPr lang="de-DE" smtClean="0"/>
              <a:t>‹Nr.›</a:t>
            </a:fld>
            <a:endParaRPr lang="de-DE"/>
          </a:p>
        </p:txBody>
      </p:sp>
    </p:spTree>
    <p:extLst>
      <p:ext uri="{BB962C8B-B14F-4D97-AF65-F5344CB8AC3E}">
        <p14:creationId xmlns:p14="http://schemas.microsoft.com/office/powerpoint/2010/main" val="27818352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CA80677-4C5C-64F6-CE01-DC3819A11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6108049-971C-2C93-464D-515F3E0E8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7CA36B-9870-5E08-16DF-6CD6187F6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A55FB-54C5-4997-A972-9662D17A495F}" type="datetimeFigureOut">
              <a:rPr lang="de-DE" smtClean="0"/>
              <a:t>28.10.2024</a:t>
            </a:fld>
            <a:endParaRPr lang="de-DE"/>
          </a:p>
        </p:txBody>
      </p:sp>
      <p:sp>
        <p:nvSpPr>
          <p:cNvPr id="5" name="Fußzeilenplatzhalter 4">
            <a:extLst>
              <a:ext uri="{FF2B5EF4-FFF2-40B4-BE49-F238E27FC236}">
                <a16:creationId xmlns:a16="http://schemas.microsoft.com/office/drawing/2014/main" id="{C3539C25-06E1-97F8-7BFC-204F59205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9298F8C-ACD7-67E5-0B02-819F98071A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5556E-DB6F-46BE-AA39-EEB923943838}" type="slidenum">
              <a:rPr lang="de-DE" smtClean="0"/>
              <a:t>‹Nr.›</a:t>
            </a:fld>
            <a:endParaRPr lang="de-DE"/>
          </a:p>
        </p:txBody>
      </p:sp>
    </p:spTree>
    <p:extLst>
      <p:ext uri="{BB962C8B-B14F-4D97-AF65-F5344CB8AC3E}">
        <p14:creationId xmlns:p14="http://schemas.microsoft.com/office/powerpoint/2010/main" val="40906592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rchgate.net/publication/342219538_Observed_onshore_precipitation_changes_after_the_installation_of_offshore_wind_farms" TargetMode="External"/><Relationship Id="rId2" Type="http://schemas.openxmlformats.org/officeDocument/2006/relationships/hyperlink" Target="https://doi.org/10.1016/j.joule.2018.09.009"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ipcc.ch/report/ar6/wg1/downloads/faqs/IPCC_AR6_WGI_FAQs.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hyperlink" Target="http://www.ipcc.ch/site/assets/uploads/2018/07/WGI_AR5.Chap_.8_SM.pdf" TargetMode="External"/><Relationship Id="rId2" Type="http://schemas.openxmlformats.org/officeDocument/2006/relationships/chart" Target="../charts/chart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Gras, Himmel, Windmühle enthält.&#10;&#10;Automatisch generierte Beschreibung">
            <a:extLst>
              <a:ext uri="{FF2B5EF4-FFF2-40B4-BE49-F238E27FC236}">
                <a16:creationId xmlns:a16="http://schemas.microsoft.com/office/drawing/2014/main" id="{7BB622C7-56E4-F8ED-CE9B-F1CDEC3BD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3" name="Textfeld 1">
            <a:extLst>
              <a:ext uri="{FF2B5EF4-FFF2-40B4-BE49-F238E27FC236}">
                <a16:creationId xmlns:a16="http://schemas.microsoft.com/office/drawing/2014/main" id="{C702904D-BAB5-4C68-AC8F-B250984A81F5}"/>
              </a:ext>
            </a:extLst>
          </p:cNvPr>
          <p:cNvSpPr txBox="1">
            <a:spLocks noChangeArrowheads="1"/>
          </p:cNvSpPr>
          <p:nvPr/>
        </p:nvSpPr>
        <p:spPr bwMode="auto">
          <a:xfrm>
            <a:off x="7881666" y="5584495"/>
            <a:ext cx="3836195" cy="4616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de-DE" altLang="de-DE" sz="2400" b="1" dirty="0">
                <a:solidFill>
                  <a:schemeClr val="bg1"/>
                </a:solidFill>
                <a:latin typeface="Arial" panose="020B0604020202020204" pitchFamily="34" charset="0"/>
                <a:cs typeface="Arial" panose="020B0604020202020204" pitchFamily="34" charset="0"/>
              </a:rPr>
              <a:t>Prof. Dr. Fritz Vahrenholt </a:t>
            </a:r>
          </a:p>
        </p:txBody>
      </p:sp>
      <p:sp>
        <p:nvSpPr>
          <p:cNvPr id="3076" name="Rectangle 1028">
            <a:extLst>
              <a:ext uri="{FF2B5EF4-FFF2-40B4-BE49-F238E27FC236}">
                <a16:creationId xmlns:a16="http://schemas.microsoft.com/office/drawing/2014/main" id="{27657A6F-B342-4077-8FD7-6219B390F62B}"/>
              </a:ext>
            </a:extLst>
          </p:cNvPr>
          <p:cNvSpPr txBox="1">
            <a:spLocks noChangeArrowheads="1"/>
          </p:cNvSpPr>
          <p:nvPr/>
        </p:nvSpPr>
        <p:spPr bwMode="gray">
          <a:xfrm>
            <a:off x="1138334" y="-127194"/>
            <a:ext cx="10851913" cy="905069"/>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defRPr/>
            </a:pPr>
            <a:r>
              <a:rPr lang="de-DE" b="1" dirty="0">
                <a:solidFill>
                  <a:schemeClr val="bg1"/>
                </a:solidFill>
              </a:rPr>
              <a:t> </a:t>
            </a:r>
            <a:endParaRPr lang="de-DE" altLang="de-DE" b="1" dirty="0">
              <a:solidFill>
                <a:schemeClr val="bg1"/>
              </a:solidFill>
            </a:endParaRPr>
          </a:p>
          <a:p>
            <a:pPr algn="r" fontAlgn="base">
              <a:spcBef>
                <a:spcPct val="0"/>
              </a:spcBef>
              <a:spcAft>
                <a:spcPct val="0"/>
              </a:spcAft>
              <a:buNone/>
              <a:defRPr/>
            </a:pPr>
            <a:r>
              <a:rPr lang="de-DE" sz="3600" b="1" dirty="0">
                <a:solidFill>
                  <a:schemeClr val="tx2"/>
                </a:solidFill>
              </a:rPr>
              <a:t>Die Energiewende ist gescheitert-Wie können wir die Zerstörung von Industrie und Natur stoppen ? </a:t>
            </a:r>
          </a:p>
          <a:p>
            <a:pPr algn="r" fontAlgn="base">
              <a:spcBef>
                <a:spcPct val="0"/>
              </a:spcBef>
              <a:spcAft>
                <a:spcPct val="0"/>
              </a:spcAft>
              <a:buNone/>
              <a:defRPr/>
            </a:pPr>
            <a:endParaRPr lang="de-DE" b="1" dirty="0">
              <a:solidFill>
                <a:schemeClr val="tx2"/>
              </a:solidFill>
            </a:endParaRPr>
          </a:p>
          <a:p>
            <a:pPr fontAlgn="base">
              <a:spcBef>
                <a:spcPct val="0"/>
              </a:spcBef>
              <a:spcAft>
                <a:spcPct val="0"/>
              </a:spcAft>
              <a:buNone/>
              <a:defRPr/>
            </a:pPr>
            <a:endParaRPr lang="de-DE" b="1" dirty="0">
              <a:solidFill>
                <a:schemeClr val="tx2"/>
              </a:solidFill>
            </a:endParaRPr>
          </a:p>
          <a:p>
            <a:pPr fontAlgn="base">
              <a:spcBef>
                <a:spcPct val="0"/>
              </a:spcBef>
              <a:spcAft>
                <a:spcPct val="0"/>
              </a:spcAft>
              <a:buNone/>
              <a:defRPr/>
            </a:pPr>
            <a:br>
              <a:rPr lang="de-DE" b="1" dirty="0">
                <a:solidFill>
                  <a:schemeClr val="bg1"/>
                </a:solidFill>
              </a:rPr>
            </a:br>
            <a:endParaRPr lang="de-CH" sz="1400" kern="0" dirty="0">
              <a:latin typeface="Arial" panose="020B0604020202020204" pitchFamily="34" charset="0"/>
              <a:cs typeface="Arial" panose="020B0604020202020204" pitchFamily="34" charset="0"/>
            </a:endParaRPr>
          </a:p>
          <a:p>
            <a:pPr>
              <a:spcBef>
                <a:spcPct val="0"/>
              </a:spcBef>
              <a:buNone/>
            </a:pPr>
            <a:endParaRPr lang="de-DE" sz="2400" dirty="0">
              <a:solidFill>
                <a:schemeClr val="bg1"/>
              </a:solidFill>
            </a:endParaRPr>
          </a:p>
          <a:p>
            <a:pPr fontAlgn="base">
              <a:spcBef>
                <a:spcPct val="0"/>
              </a:spcBef>
              <a:spcAft>
                <a:spcPct val="0"/>
              </a:spcAft>
              <a:buNone/>
              <a:defRPr/>
            </a:pPr>
            <a:endParaRPr lang="de-DE" sz="2400" b="1" dirty="0">
              <a:solidFill>
                <a:schemeClr val="bg1"/>
              </a:solidFill>
            </a:endParaRPr>
          </a:p>
          <a:p>
            <a:pPr eaLnBrk="1" hangingPunct="1">
              <a:spcBef>
                <a:spcPct val="0"/>
              </a:spcBef>
              <a:buFontTx/>
              <a:buNone/>
            </a:pPr>
            <a:endParaRPr lang="de-DE" altLang="de-DE" sz="2400" dirty="0">
              <a:solidFill>
                <a:schemeClr val="bg1"/>
              </a:solidFill>
            </a:endParaRPr>
          </a:p>
          <a:p>
            <a:pPr fontAlgn="base">
              <a:spcBef>
                <a:spcPct val="0"/>
              </a:spcBef>
              <a:spcAft>
                <a:spcPct val="0"/>
              </a:spcAft>
              <a:buNone/>
              <a:defRPr/>
            </a:pPr>
            <a:endParaRPr lang="de-DE" sz="3200" dirty="0">
              <a:solidFill>
                <a:schemeClr val="bg1"/>
              </a:solidFill>
            </a:endParaRPr>
          </a:p>
        </p:txBody>
      </p:sp>
      <p:sp>
        <p:nvSpPr>
          <p:cNvPr id="6" name="Foliennummernplatzhalter 5">
            <a:extLst>
              <a:ext uri="{FF2B5EF4-FFF2-40B4-BE49-F238E27FC236}">
                <a16:creationId xmlns:a16="http://schemas.microsoft.com/office/drawing/2014/main" id="{EA21446D-FC4C-B9B1-E9C9-1065B9DCF598}"/>
              </a:ext>
            </a:extLst>
          </p:cNvPr>
          <p:cNvSpPr>
            <a:spLocks noGrp="1"/>
          </p:cNvSpPr>
          <p:nvPr>
            <p:ph type="sldNum" sz="quarter" idx="12"/>
          </p:nvPr>
        </p:nvSpPr>
        <p:spPr/>
        <p:txBody>
          <a:bodyPr/>
          <a:lstStyle/>
          <a:p>
            <a:pPr>
              <a:defRPr/>
            </a:pPr>
            <a:fld id="{A65B7313-1C02-4D55-A54A-C994F6A623EF}" type="slidenum">
              <a:rPr lang="de-DE" altLang="de-DE" smtClean="0"/>
              <a:pPr>
                <a:defRPr/>
              </a:pPr>
              <a:t>1</a:t>
            </a:fld>
            <a:endParaRPr lang="de-DE" altLang="de-DE"/>
          </a:p>
        </p:txBody>
      </p:sp>
      <p:sp>
        <p:nvSpPr>
          <p:cNvPr id="5" name="Textfeld 4">
            <a:extLst>
              <a:ext uri="{FF2B5EF4-FFF2-40B4-BE49-F238E27FC236}">
                <a16:creationId xmlns:a16="http://schemas.microsoft.com/office/drawing/2014/main" id="{34AF0C0F-78B7-B479-E185-8E4FA63D7010}"/>
              </a:ext>
            </a:extLst>
          </p:cNvPr>
          <p:cNvSpPr txBox="1"/>
          <p:nvPr/>
        </p:nvSpPr>
        <p:spPr>
          <a:xfrm>
            <a:off x="100906" y="5521147"/>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Calibri"/>
                <a:ea typeface="+mn-ea"/>
                <a:cs typeface="+mn-cs"/>
              </a:rPr>
              <a:t> Landschaftsschutz westlicher </a:t>
            </a:r>
            <a:r>
              <a:rPr kumimoji="0" lang="de-DE" sz="2400" b="1" i="0" u="none" strike="noStrike" kern="1200" cap="none" spc="0" normalizeH="0" baseline="0" noProof="0" dirty="0" err="1">
                <a:ln>
                  <a:noFill/>
                </a:ln>
                <a:solidFill>
                  <a:schemeClr val="bg1"/>
                </a:solidFill>
                <a:effectLst/>
                <a:uLnTx/>
                <a:uFillTx/>
                <a:latin typeface="Calibri"/>
                <a:ea typeface="+mn-ea"/>
                <a:cs typeface="+mn-cs"/>
              </a:rPr>
              <a:t>Bodeensee</a:t>
            </a:r>
            <a:r>
              <a:rPr kumimoji="0" lang="de-DE" sz="2400" b="1" i="0" u="none" strike="noStrike" kern="1200" cap="none" spc="0" normalizeH="0" baseline="0" noProof="0" dirty="0">
                <a:ln>
                  <a:noFill/>
                </a:ln>
                <a:solidFill>
                  <a:schemeClr val="bg1"/>
                </a:solidFill>
                <a:effectLst/>
                <a:uLnTx/>
                <a:uFillTx/>
                <a:latin typeface="Calibri"/>
                <a:ea typeface="+mn-ea"/>
                <a:cs typeface="+mn-cs"/>
              </a:rPr>
              <a:t> e.V. Milchwerk Radolfzell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Calibri"/>
                <a:ea typeface="+mn-ea"/>
                <a:cs typeface="+mn-cs"/>
              </a:rPr>
              <a:t>17.10.2024, 19:00</a:t>
            </a:r>
          </a:p>
        </p:txBody>
      </p:sp>
    </p:spTree>
    <p:extLst>
      <p:ext uri="{BB962C8B-B14F-4D97-AF65-F5344CB8AC3E}">
        <p14:creationId xmlns:p14="http://schemas.microsoft.com/office/powerpoint/2010/main" val="426411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Erde, Karte enthält.&#10;&#10;Automatisch generierte Beschreibung">
            <a:extLst>
              <a:ext uri="{FF2B5EF4-FFF2-40B4-BE49-F238E27FC236}">
                <a16:creationId xmlns:a16="http://schemas.microsoft.com/office/drawing/2014/main" id="{08D92E98-0416-11BF-8C37-F7152E8D2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534"/>
            <a:ext cx="12071350" cy="6762465"/>
          </a:xfrm>
          <a:prstGeom prst="rect">
            <a:avLst/>
          </a:prstGeom>
        </p:spPr>
      </p:pic>
      <p:sp>
        <p:nvSpPr>
          <p:cNvPr id="3" name="Rechteck 2">
            <a:extLst>
              <a:ext uri="{FF2B5EF4-FFF2-40B4-BE49-F238E27FC236}">
                <a16:creationId xmlns:a16="http://schemas.microsoft.com/office/drawing/2014/main" id="{4CDEEA42-15F2-9D1D-1D8E-4A46F079CF12}"/>
              </a:ext>
            </a:extLst>
          </p:cNvPr>
          <p:cNvSpPr/>
          <p:nvPr/>
        </p:nvSpPr>
        <p:spPr>
          <a:xfrm>
            <a:off x="662011" y="4749420"/>
            <a:ext cx="10761165" cy="1596789"/>
          </a:xfrm>
          <a:prstGeom prst="rect">
            <a:avLst/>
          </a:prstGeom>
          <a:solidFill>
            <a:schemeClr val="bg1">
              <a:alpha val="654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feld 3">
            <a:extLst>
              <a:ext uri="{FF2B5EF4-FFF2-40B4-BE49-F238E27FC236}">
                <a16:creationId xmlns:a16="http://schemas.microsoft.com/office/drawing/2014/main" id="{C1B141D8-FEAD-5860-1D7B-0A63DB7338BB}"/>
              </a:ext>
            </a:extLst>
          </p:cNvPr>
          <p:cNvSpPr txBox="1"/>
          <p:nvPr/>
        </p:nvSpPr>
        <p:spPr>
          <a:xfrm>
            <a:off x="982639" y="5115554"/>
            <a:ext cx="103450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32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Wie geht die Welt mit der Energiewende um?</a:t>
            </a:r>
            <a:endParaRPr kumimoji="0" lang="de-DE" sz="3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2" name="Textfeld 1">
            <a:extLst>
              <a:ext uri="{FF2B5EF4-FFF2-40B4-BE49-F238E27FC236}">
                <a16:creationId xmlns:a16="http://schemas.microsoft.com/office/drawing/2014/main" id="{2D91326B-0CC3-A5FF-523B-29EB2175D941}"/>
              </a:ext>
            </a:extLst>
          </p:cNvPr>
          <p:cNvSpPr txBox="1"/>
          <p:nvPr/>
        </p:nvSpPr>
        <p:spPr>
          <a:xfrm>
            <a:off x="1012371" y="6008914"/>
            <a:ext cx="103450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srgbClr val="FF0000"/>
                </a:solidFill>
                <a:effectLst/>
                <a:uLnTx/>
                <a:uFillTx/>
                <a:latin typeface="Calibri"/>
                <a:ea typeface="+mn-ea"/>
                <a:cs typeface="+mn-cs"/>
              </a:rPr>
              <a:t>World‘s</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dumbest</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energy</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policy</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a:ln>
                  <a:noFill/>
                </a:ln>
                <a:solidFill>
                  <a:prstClr val="black"/>
                </a:solidFill>
                <a:effectLst/>
                <a:uLnTx/>
                <a:uFillTx/>
                <a:latin typeface="Calibri"/>
                <a:ea typeface="+mn-ea"/>
                <a:cs typeface="+mn-cs"/>
              </a:rPr>
              <a:t>-   Wallstreet Journal 2019</a:t>
            </a:r>
          </a:p>
        </p:txBody>
      </p:sp>
    </p:spTree>
    <p:extLst>
      <p:ext uri="{BB962C8B-B14F-4D97-AF65-F5344CB8AC3E}">
        <p14:creationId xmlns:p14="http://schemas.microsoft.com/office/powerpoint/2010/main" val="8538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F02361-C52E-DA83-6976-B1FDDFE48C2F}"/>
              </a:ext>
            </a:extLst>
          </p:cNvPr>
          <p:cNvPicPr>
            <a:picLocks noChangeAspect="1"/>
          </p:cNvPicPr>
          <p:nvPr/>
        </p:nvPicPr>
        <p:blipFill>
          <a:blip r:embed="rId2"/>
          <a:stretch>
            <a:fillRect/>
          </a:stretch>
        </p:blipFill>
        <p:spPr>
          <a:xfrm>
            <a:off x="1816437" y="1612225"/>
            <a:ext cx="8501455" cy="4830138"/>
          </a:xfrm>
          <a:prstGeom prst="rect">
            <a:avLst/>
          </a:prstGeom>
        </p:spPr>
      </p:pic>
      <p:sp>
        <p:nvSpPr>
          <p:cNvPr id="2" name="Textfeld 1">
            <a:extLst>
              <a:ext uri="{FF2B5EF4-FFF2-40B4-BE49-F238E27FC236}">
                <a16:creationId xmlns:a16="http://schemas.microsoft.com/office/drawing/2014/main" id="{B8517D8F-FA82-4EB2-E3AF-990DD17A6A0B}"/>
              </a:ext>
            </a:extLst>
          </p:cNvPr>
          <p:cNvSpPr txBox="1"/>
          <p:nvPr/>
        </p:nvSpPr>
        <p:spPr>
          <a:xfrm>
            <a:off x="1833394" y="6494521"/>
            <a:ext cx="81475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Quelle: Energy Institute, 2024, https://</a:t>
            </a: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www.energyinst.org</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statistical</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a:t>
            </a:r>
          </a:p>
        </p:txBody>
      </p:sp>
      <p:sp>
        <p:nvSpPr>
          <p:cNvPr id="3" name="Textfeld 2">
            <a:extLst>
              <a:ext uri="{FF2B5EF4-FFF2-40B4-BE49-F238E27FC236}">
                <a16:creationId xmlns:a16="http://schemas.microsoft.com/office/drawing/2014/main" id="{23B8FB7B-89DC-B8FE-3BB3-1B3FA5C77D7A}"/>
              </a:ext>
            </a:extLst>
          </p:cNvPr>
          <p:cNvSpPr txBox="1"/>
          <p:nvPr/>
        </p:nvSpPr>
        <p:spPr>
          <a:xfrm>
            <a:off x="0" y="268476"/>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weltweite Kohleverbrauch hat 2023 ein neues Rekordhoch erreicht.</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Indien verbraucht erstmals mehr Kohle als USA und Europa zusammen  </a:t>
            </a:r>
          </a:p>
        </p:txBody>
      </p:sp>
      <p:sp>
        <p:nvSpPr>
          <p:cNvPr id="5" name="Textfeld 4">
            <a:extLst>
              <a:ext uri="{FF2B5EF4-FFF2-40B4-BE49-F238E27FC236}">
                <a16:creationId xmlns:a16="http://schemas.microsoft.com/office/drawing/2014/main" id="{C45CE3EC-EF38-DDC4-FF61-0CD0A1F9D9C2}"/>
              </a:ext>
            </a:extLst>
          </p:cNvPr>
          <p:cNvSpPr txBox="1"/>
          <p:nvPr/>
        </p:nvSpPr>
        <p:spPr>
          <a:xfrm>
            <a:off x="-1" y="1119851"/>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Entwicklung des Kohleverbrauchs nach Regionen, 1965-2023, in EJ/ Jahr </a:t>
            </a:r>
          </a:p>
        </p:txBody>
      </p:sp>
    </p:spTree>
    <p:extLst>
      <p:ext uri="{BB962C8B-B14F-4D97-AF65-F5344CB8AC3E}">
        <p14:creationId xmlns:p14="http://schemas.microsoft.com/office/powerpoint/2010/main" val="2187823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517D8F-FA82-4EB2-E3AF-990DD17A6A0B}"/>
              </a:ext>
            </a:extLst>
          </p:cNvPr>
          <p:cNvSpPr txBox="1"/>
          <p:nvPr/>
        </p:nvSpPr>
        <p:spPr>
          <a:xfrm>
            <a:off x="152872" y="6494521"/>
            <a:ext cx="93646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Quelle: Energy Institute, Statistical Review </a:t>
            </a: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of</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Work; Energy 2024. https://</a:t>
            </a: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www.energyinst.org</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de-DE"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statistical</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a:t>
            </a:r>
          </a:p>
        </p:txBody>
      </p:sp>
      <p:sp>
        <p:nvSpPr>
          <p:cNvPr id="3" name="Textfeld 2">
            <a:extLst>
              <a:ext uri="{FF2B5EF4-FFF2-40B4-BE49-F238E27FC236}">
                <a16:creationId xmlns:a16="http://schemas.microsoft.com/office/drawing/2014/main" id="{23B8FB7B-89DC-B8FE-3BB3-1B3FA5C77D7A}"/>
              </a:ext>
            </a:extLst>
          </p:cNvPr>
          <p:cNvSpPr txBox="1"/>
          <p:nvPr/>
        </p:nvSpPr>
        <p:spPr>
          <a:xfrm>
            <a:off x="0" y="268476"/>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2023 ist Chinas Zuwachs an CO</a:t>
            </a:r>
            <a:r>
              <a:rPr kumimoji="0" lang="de-DE" sz="2400" b="1"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-Emissionen mehr als doppelt so stark</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wie die Emissionsminderungen vier wichtiger Industrieländer zusammen  </a:t>
            </a:r>
          </a:p>
        </p:txBody>
      </p:sp>
      <p:sp>
        <p:nvSpPr>
          <p:cNvPr id="5" name="Textfeld 4">
            <a:extLst>
              <a:ext uri="{FF2B5EF4-FFF2-40B4-BE49-F238E27FC236}">
                <a16:creationId xmlns:a16="http://schemas.microsoft.com/office/drawing/2014/main" id="{C45CE3EC-EF38-DDC4-FF61-0CD0A1F9D9C2}"/>
              </a:ext>
            </a:extLst>
          </p:cNvPr>
          <p:cNvSpPr txBox="1"/>
          <p:nvPr/>
        </p:nvSpPr>
        <p:spPr>
          <a:xfrm>
            <a:off x="-1" y="1297088"/>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Veränderung der globalen CO2-Emissionen der sechs großen Industrienationen 2022-2023 </a:t>
            </a:r>
            <a:br>
              <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Millionen Tonnen, schematische Darstellung</a:t>
            </a:r>
          </a:p>
        </p:txBody>
      </p:sp>
      <p:sp>
        <p:nvSpPr>
          <p:cNvPr id="6" name="Textfeld 5">
            <a:extLst>
              <a:ext uri="{FF2B5EF4-FFF2-40B4-BE49-F238E27FC236}">
                <a16:creationId xmlns:a16="http://schemas.microsoft.com/office/drawing/2014/main" id="{6D80B8EC-4131-F517-281B-6EC6E7C62230}"/>
              </a:ext>
            </a:extLst>
          </p:cNvPr>
          <p:cNvSpPr txBox="1"/>
          <p:nvPr/>
        </p:nvSpPr>
        <p:spPr>
          <a:xfrm>
            <a:off x="290285" y="3796982"/>
            <a:ext cx="12772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Japan</a:t>
            </a:r>
          </a:p>
        </p:txBody>
      </p:sp>
      <p:sp>
        <p:nvSpPr>
          <p:cNvPr id="28" name="Textfeld 27">
            <a:extLst>
              <a:ext uri="{FF2B5EF4-FFF2-40B4-BE49-F238E27FC236}">
                <a16:creationId xmlns:a16="http://schemas.microsoft.com/office/drawing/2014/main" id="{1A1EA016-3275-9140-5C18-17E1FD87E352}"/>
              </a:ext>
            </a:extLst>
          </p:cNvPr>
          <p:cNvSpPr txBox="1"/>
          <p:nvPr/>
        </p:nvSpPr>
        <p:spPr>
          <a:xfrm>
            <a:off x="399151" y="2383588"/>
            <a:ext cx="9114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UK</a:t>
            </a:r>
          </a:p>
        </p:txBody>
      </p:sp>
      <p:sp>
        <p:nvSpPr>
          <p:cNvPr id="29" name="Textfeld 28">
            <a:extLst>
              <a:ext uri="{FF2B5EF4-FFF2-40B4-BE49-F238E27FC236}">
                <a16:creationId xmlns:a16="http://schemas.microsoft.com/office/drawing/2014/main" id="{217F3B37-8FDC-5FFF-F88E-0965F69F5B7A}"/>
              </a:ext>
            </a:extLst>
          </p:cNvPr>
          <p:cNvSpPr txBox="1"/>
          <p:nvPr/>
        </p:nvSpPr>
        <p:spPr>
          <a:xfrm>
            <a:off x="275771" y="3085388"/>
            <a:ext cx="12772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Germany</a:t>
            </a:r>
          </a:p>
        </p:txBody>
      </p:sp>
      <p:sp>
        <p:nvSpPr>
          <p:cNvPr id="30" name="Textfeld 29">
            <a:extLst>
              <a:ext uri="{FF2B5EF4-FFF2-40B4-BE49-F238E27FC236}">
                <a16:creationId xmlns:a16="http://schemas.microsoft.com/office/drawing/2014/main" id="{95A2072B-D754-5FA7-07C5-4A29E776D900}"/>
              </a:ext>
            </a:extLst>
          </p:cNvPr>
          <p:cNvSpPr txBox="1"/>
          <p:nvPr/>
        </p:nvSpPr>
        <p:spPr>
          <a:xfrm>
            <a:off x="391894" y="4469754"/>
            <a:ext cx="10159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US</a:t>
            </a:r>
          </a:p>
        </p:txBody>
      </p:sp>
      <p:sp>
        <p:nvSpPr>
          <p:cNvPr id="31" name="Rechteck 30">
            <a:extLst>
              <a:ext uri="{FF2B5EF4-FFF2-40B4-BE49-F238E27FC236}">
                <a16:creationId xmlns:a16="http://schemas.microsoft.com/office/drawing/2014/main" id="{8EA8EA9E-CDCA-27E9-1B58-A31A91A07F0E}"/>
              </a:ext>
            </a:extLst>
          </p:cNvPr>
          <p:cNvSpPr/>
          <p:nvPr/>
        </p:nvSpPr>
        <p:spPr>
          <a:xfrm>
            <a:off x="2706926" y="3768807"/>
            <a:ext cx="1110332" cy="435867"/>
          </a:xfrm>
          <a:prstGeom prst="rect">
            <a:avLst/>
          </a:prstGeom>
          <a:solidFill>
            <a:schemeClr val="accent6">
              <a:lumMod val="75000"/>
              <a:alpha val="60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- 69</a:t>
            </a:r>
          </a:p>
        </p:txBody>
      </p:sp>
      <p:sp>
        <p:nvSpPr>
          <p:cNvPr id="34" name="Textfeld 33">
            <a:extLst>
              <a:ext uri="{FF2B5EF4-FFF2-40B4-BE49-F238E27FC236}">
                <a16:creationId xmlns:a16="http://schemas.microsoft.com/office/drawing/2014/main" id="{4BDE142B-FB9C-7E0E-6DC5-61B0AE232A72}"/>
              </a:ext>
            </a:extLst>
          </p:cNvPr>
          <p:cNvSpPr txBox="1"/>
          <p:nvPr/>
        </p:nvSpPr>
        <p:spPr>
          <a:xfrm>
            <a:off x="1415149" y="5986501"/>
            <a:ext cx="11611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Summe</a:t>
            </a:r>
          </a:p>
        </p:txBody>
      </p:sp>
      <p:sp>
        <p:nvSpPr>
          <p:cNvPr id="35" name="Rechteck 34">
            <a:extLst>
              <a:ext uri="{FF2B5EF4-FFF2-40B4-BE49-F238E27FC236}">
                <a16:creationId xmlns:a16="http://schemas.microsoft.com/office/drawing/2014/main" id="{9C97CD33-E91E-3D1F-1980-E0C1FEAD5FE8}"/>
              </a:ext>
            </a:extLst>
          </p:cNvPr>
          <p:cNvSpPr/>
          <p:nvPr/>
        </p:nvSpPr>
        <p:spPr>
          <a:xfrm>
            <a:off x="3207674" y="2310313"/>
            <a:ext cx="584860" cy="435867"/>
          </a:xfrm>
          <a:prstGeom prst="rect">
            <a:avLst/>
          </a:prstGeom>
          <a:solidFill>
            <a:schemeClr val="accent6">
              <a:lumMod val="75000"/>
              <a:alpha val="60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-14</a:t>
            </a:r>
          </a:p>
        </p:txBody>
      </p:sp>
      <p:sp>
        <p:nvSpPr>
          <p:cNvPr id="36" name="Rechteck 35">
            <a:extLst>
              <a:ext uri="{FF2B5EF4-FFF2-40B4-BE49-F238E27FC236}">
                <a16:creationId xmlns:a16="http://schemas.microsoft.com/office/drawing/2014/main" id="{4C260C41-92E6-2B55-83C8-B97F8526869E}"/>
              </a:ext>
            </a:extLst>
          </p:cNvPr>
          <p:cNvSpPr/>
          <p:nvPr/>
        </p:nvSpPr>
        <p:spPr>
          <a:xfrm>
            <a:off x="2826100" y="3040951"/>
            <a:ext cx="991158" cy="435867"/>
          </a:xfrm>
          <a:prstGeom prst="rect">
            <a:avLst/>
          </a:prstGeom>
          <a:solidFill>
            <a:schemeClr val="accent6">
              <a:lumMod val="75000"/>
              <a:alpha val="60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- 60</a:t>
            </a:r>
          </a:p>
        </p:txBody>
      </p:sp>
      <p:sp>
        <p:nvSpPr>
          <p:cNvPr id="37" name="Rechteck 36">
            <a:extLst>
              <a:ext uri="{FF2B5EF4-FFF2-40B4-BE49-F238E27FC236}">
                <a16:creationId xmlns:a16="http://schemas.microsoft.com/office/drawing/2014/main" id="{8D765B9C-755A-F152-D5A7-CD449F5ED7CD}"/>
              </a:ext>
            </a:extLst>
          </p:cNvPr>
          <p:cNvSpPr/>
          <p:nvPr/>
        </p:nvSpPr>
        <p:spPr>
          <a:xfrm>
            <a:off x="1901376" y="4456092"/>
            <a:ext cx="1923139" cy="435867"/>
          </a:xfrm>
          <a:prstGeom prst="rect">
            <a:avLst/>
          </a:prstGeom>
          <a:solidFill>
            <a:schemeClr val="accent6">
              <a:lumMod val="75000"/>
              <a:alpha val="60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- 158</a:t>
            </a:r>
          </a:p>
        </p:txBody>
      </p:sp>
      <p:cxnSp>
        <p:nvCxnSpPr>
          <p:cNvPr id="38" name="Gerade Verbindung 37">
            <a:extLst>
              <a:ext uri="{FF2B5EF4-FFF2-40B4-BE49-F238E27FC236}">
                <a16:creationId xmlns:a16="http://schemas.microsoft.com/office/drawing/2014/main" id="{F20EAFF4-BA0E-B15A-4B3F-DDDC825709A4}"/>
              </a:ext>
            </a:extLst>
          </p:cNvPr>
          <p:cNvCxnSpPr>
            <a:cxnSpLocks/>
          </p:cNvCxnSpPr>
          <p:nvPr/>
        </p:nvCxnSpPr>
        <p:spPr>
          <a:xfrm>
            <a:off x="3947884" y="2162629"/>
            <a:ext cx="21774" cy="3969657"/>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hteck 39">
            <a:extLst>
              <a:ext uri="{FF2B5EF4-FFF2-40B4-BE49-F238E27FC236}">
                <a16:creationId xmlns:a16="http://schemas.microsoft.com/office/drawing/2014/main" id="{AC53A5EA-E24A-492A-F871-7571598BE3D8}"/>
              </a:ext>
            </a:extLst>
          </p:cNvPr>
          <p:cNvSpPr/>
          <p:nvPr/>
        </p:nvSpPr>
        <p:spPr>
          <a:xfrm>
            <a:off x="384685" y="5421291"/>
            <a:ext cx="3432575" cy="435867"/>
          </a:xfrm>
          <a:prstGeom prst="rect">
            <a:avLst/>
          </a:prstGeom>
          <a:solidFill>
            <a:schemeClr val="accent6">
              <a:lumMod val="75000"/>
              <a:alpha val="60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- 301</a:t>
            </a:r>
          </a:p>
        </p:txBody>
      </p:sp>
      <p:cxnSp>
        <p:nvCxnSpPr>
          <p:cNvPr id="42" name="Gerade Verbindung 41">
            <a:extLst>
              <a:ext uri="{FF2B5EF4-FFF2-40B4-BE49-F238E27FC236}">
                <a16:creationId xmlns:a16="http://schemas.microsoft.com/office/drawing/2014/main" id="{462839E1-438B-0863-77A6-A0BC80255AEB}"/>
              </a:ext>
            </a:extLst>
          </p:cNvPr>
          <p:cNvCxnSpPr>
            <a:cxnSpLocks/>
          </p:cNvCxnSpPr>
          <p:nvPr/>
        </p:nvCxnSpPr>
        <p:spPr>
          <a:xfrm flipH="1">
            <a:off x="391894" y="5145518"/>
            <a:ext cx="3400640"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feld 43">
            <a:extLst>
              <a:ext uri="{FF2B5EF4-FFF2-40B4-BE49-F238E27FC236}">
                <a16:creationId xmlns:a16="http://schemas.microsoft.com/office/drawing/2014/main" id="{31AAA9D5-7A3B-6444-CD2D-4BFD0D072413}"/>
              </a:ext>
            </a:extLst>
          </p:cNvPr>
          <p:cNvSpPr txBox="1"/>
          <p:nvPr/>
        </p:nvSpPr>
        <p:spPr>
          <a:xfrm>
            <a:off x="10871181" y="3768807"/>
            <a:ext cx="12772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Indien</a:t>
            </a:r>
          </a:p>
        </p:txBody>
      </p:sp>
      <p:sp>
        <p:nvSpPr>
          <p:cNvPr id="45" name="Textfeld 44">
            <a:extLst>
              <a:ext uri="{FF2B5EF4-FFF2-40B4-BE49-F238E27FC236}">
                <a16:creationId xmlns:a16="http://schemas.microsoft.com/office/drawing/2014/main" id="{4AC4EC98-F1A3-CBBD-DA9E-0668DEC601AA}"/>
              </a:ext>
            </a:extLst>
          </p:cNvPr>
          <p:cNvSpPr txBox="1"/>
          <p:nvPr/>
        </p:nvSpPr>
        <p:spPr>
          <a:xfrm>
            <a:off x="10972790" y="4441579"/>
            <a:ext cx="10159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China</a:t>
            </a:r>
          </a:p>
        </p:txBody>
      </p:sp>
      <p:sp>
        <p:nvSpPr>
          <p:cNvPr id="46" name="Rechteck 45">
            <a:extLst>
              <a:ext uri="{FF2B5EF4-FFF2-40B4-BE49-F238E27FC236}">
                <a16:creationId xmlns:a16="http://schemas.microsoft.com/office/drawing/2014/main" id="{11CF3E33-294E-68BA-706F-724A6F47CD6A}"/>
              </a:ext>
            </a:extLst>
          </p:cNvPr>
          <p:cNvSpPr/>
          <p:nvPr/>
        </p:nvSpPr>
        <p:spPr>
          <a:xfrm>
            <a:off x="4107540" y="4456091"/>
            <a:ext cx="6763641" cy="435867"/>
          </a:xfrm>
          <a:prstGeom prst="rect">
            <a:avLst/>
          </a:prstGeom>
          <a:solidFill>
            <a:srgbClr val="C00000">
              <a:alpha val="6025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+ 642</a:t>
            </a:r>
          </a:p>
        </p:txBody>
      </p:sp>
      <p:sp>
        <p:nvSpPr>
          <p:cNvPr id="47" name="Rechteck 46">
            <a:extLst>
              <a:ext uri="{FF2B5EF4-FFF2-40B4-BE49-F238E27FC236}">
                <a16:creationId xmlns:a16="http://schemas.microsoft.com/office/drawing/2014/main" id="{42D8540D-168A-BDF2-D969-C4657E6D8B01}"/>
              </a:ext>
            </a:extLst>
          </p:cNvPr>
          <p:cNvSpPr/>
          <p:nvPr/>
        </p:nvSpPr>
        <p:spPr>
          <a:xfrm>
            <a:off x="4129314" y="3766663"/>
            <a:ext cx="1944913" cy="435867"/>
          </a:xfrm>
          <a:prstGeom prst="rect">
            <a:avLst/>
          </a:prstGeom>
          <a:solidFill>
            <a:srgbClr val="C00000">
              <a:alpha val="6025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+ 219</a:t>
            </a:r>
          </a:p>
        </p:txBody>
      </p:sp>
      <p:grpSp>
        <p:nvGrpSpPr>
          <p:cNvPr id="9" name="Gruppieren 8">
            <a:extLst>
              <a:ext uri="{FF2B5EF4-FFF2-40B4-BE49-F238E27FC236}">
                <a16:creationId xmlns:a16="http://schemas.microsoft.com/office/drawing/2014/main" id="{3A608CBD-F031-7512-9D47-4CE5E0B958EE}"/>
              </a:ext>
            </a:extLst>
          </p:cNvPr>
          <p:cNvGrpSpPr/>
          <p:nvPr/>
        </p:nvGrpSpPr>
        <p:grpSpPr>
          <a:xfrm>
            <a:off x="4056749" y="4953720"/>
            <a:ext cx="7531871" cy="1428301"/>
            <a:chOff x="4056749" y="4953720"/>
            <a:chExt cx="7531871" cy="1428301"/>
          </a:xfrm>
        </p:grpSpPr>
        <p:sp>
          <p:nvSpPr>
            <p:cNvPr id="7" name="Textfeld 6">
              <a:extLst>
                <a:ext uri="{FF2B5EF4-FFF2-40B4-BE49-F238E27FC236}">
                  <a16:creationId xmlns:a16="http://schemas.microsoft.com/office/drawing/2014/main" id="{A7FCDA9C-5024-1004-3C55-7D2F228B6A72}"/>
                </a:ext>
              </a:extLst>
            </p:cNvPr>
            <p:cNvSpPr txBox="1"/>
            <p:nvPr/>
          </p:nvSpPr>
          <p:spPr>
            <a:xfrm>
              <a:off x="6795798" y="5458691"/>
              <a:ext cx="47928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C00000"/>
                  </a:solidFill>
                  <a:effectLst/>
                  <a:uLnTx/>
                  <a:uFillTx/>
                  <a:latin typeface="Calibri"/>
                  <a:ea typeface="+mn-ea"/>
                  <a:cs typeface="+mn-cs"/>
                </a:rPr>
                <a:t>Der </a:t>
              </a:r>
              <a:r>
                <a:rPr kumimoji="0" lang="de-DE" sz="1800" b="1" i="0" u="sng" strike="noStrike" kern="1200" cap="none" spc="0" normalizeH="0" baseline="0" noProof="0" dirty="0">
                  <a:ln>
                    <a:noFill/>
                  </a:ln>
                  <a:solidFill>
                    <a:srgbClr val="C00000"/>
                  </a:solidFill>
                  <a:effectLst/>
                  <a:uLnTx/>
                  <a:uFillTx/>
                  <a:latin typeface="Calibri"/>
                  <a:ea typeface="+mn-ea"/>
                  <a:cs typeface="+mn-cs"/>
                </a:rPr>
                <a:t>Zuwachs</a:t>
              </a:r>
              <a:r>
                <a:rPr kumimoji="0" lang="de-DE" sz="1800" b="1" i="0" u="none" strike="noStrike" kern="1200" cap="none" spc="0" normalizeH="0" baseline="0" noProof="0" dirty="0">
                  <a:ln>
                    <a:noFill/>
                  </a:ln>
                  <a:solidFill>
                    <a:srgbClr val="C00000"/>
                  </a:solidFill>
                  <a:effectLst/>
                  <a:uLnTx/>
                  <a:uFillTx/>
                  <a:latin typeface="Calibri"/>
                  <a:ea typeface="+mn-ea"/>
                  <a:cs typeface="+mn-cs"/>
                </a:rPr>
                <a:t> in China in 2023 entspricht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noProof="0" dirty="0">
                  <a:ln>
                    <a:noFill/>
                  </a:ln>
                  <a:solidFill>
                    <a:srgbClr val="C00000"/>
                  </a:solidFill>
                  <a:effectLst/>
                  <a:uLnTx/>
                  <a:uFillTx/>
                  <a:latin typeface="Calibri"/>
                  <a:ea typeface="+mn-ea"/>
                  <a:cs typeface="+mn-cs"/>
                </a:rPr>
                <a:t>CO</a:t>
              </a:r>
              <a:r>
                <a:rPr kumimoji="0" lang="de-DE" sz="1800" b="1" i="0" u="none" strike="noStrike" kern="1200" cap="none" spc="0" normalizeH="0" baseline="-25000" noProof="0" dirty="0">
                  <a:ln>
                    <a:noFill/>
                  </a:ln>
                  <a:solidFill>
                    <a:srgbClr val="C00000"/>
                  </a:solidFill>
                  <a:effectLst/>
                  <a:uLnTx/>
                  <a:uFillTx/>
                  <a:latin typeface="Calibri"/>
                  <a:ea typeface="+mn-ea"/>
                  <a:cs typeface="+mn-cs"/>
                </a:rPr>
                <a:t>2</a:t>
              </a:r>
              <a:r>
                <a:rPr kumimoji="0" lang="de-DE" sz="1800" b="1" i="0" u="none" strike="noStrike" kern="1200" cap="none" spc="0" normalizeH="0" noProof="0" dirty="0">
                  <a:ln>
                    <a:noFill/>
                  </a:ln>
                  <a:solidFill>
                    <a:srgbClr val="C00000"/>
                  </a:solidFill>
                  <a:effectLst/>
                  <a:uLnTx/>
                  <a:uFillTx/>
                  <a:latin typeface="Calibri"/>
                  <a:ea typeface="+mn-ea"/>
                  <a:cs typeface="+mn-cs"/>
                </a:rPr>
                <a:t>-Gesamtemission</a:t>
              </a:r>
              <a:r>
                <a:rPr kumimoji="0" lang="de-DE" sz="1800" b="1" i="0" u="none" strike="noStrike" kern="1200" cap="none" spc="0" normalizeH="0" baseline="0" noProof="0" dirty="0">
                  <a:ln>
                    <a:noFill/>
                  </a:ln>
                  <a:solidFill>
                    <a:srgbClr val="C00000"/>
                  </a:solidFill>
                  <a:effectLst/>
                  <a:uLnTx/>
                  <a:uFillTx/>
                  <a:latin typeface="Calibri"/>
                  <a:ea typeface="+mn-ea"/>
                  <a:cs typeface="+mn-cs"/>
                </a:rPr>
                <a:t> Deutschlands in einem Jahr. China gilt in der UNO als Entwicklungsland</a:t>
              </a:r>
              <a:endParaRPr kumimoji="0" lang="de-DE" sz="1800" b="1" i="0" u="none" strike="noStrike" kern="1200" cap="none" spc="0" normalizeH="0" baseline="-25000" noProof="0" dirty="0">
                <a:ln>
                  <a:noFill/>
                </a:ln>
                <a:solidFill>
                  <a:srgbClr val="C00000"/>
                </a:solidFill>
                <a:effectLst/>
                <a:uLnTx/>
                <a:uFillTx/>
                <a:latin typeface="Calibri"/>
                <a:ea typeface="+mn-ea"/>
                <a:cs typeface="+mn-cs"/>
              </a:endParaRPr>
            </a:p>
          </p:txBody>
        </p:sp>
        <p:sp>
          <p:nvSpPr>
            <p:cNvPr id="8" name="Geschweifte Klammer rechts 7">
              <a:extLst>
                <a:ext uri="{FF2B5EF4-FFF2-40B4-BE49-F238E27FC236}">
                  <a16:creationId xmlns:a16="http://schemas.microsoft.com/office/drawing/2014/main" id="{F36BB0D7-5981-DB3A-DD4F-9A9C058BC346}"/>
                </a:ext>
              </a:extLst>
            </p:cNvPr>
            <p:cNvSpPr/>
            <p:nvPr/>
          </p:nvSpPr>
          <p:spPr>
            <a:xfrm rot="5400000">
              <a:off x="7297731" y="1712738"/>
              <a:ext cx="400703" cy="6882667"/>
            </a:xfrm>
            <a:prstGeom prst="rightBrace">
              <a:avLst>
                <a:gd name="adj1" fmla="val 0"/>
                <a:gd name="adj2" fmla="val 51190"/>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24901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63;p13">
            <a:extLst>
              <a:ext uri="{FF2B5EF4-FFF2-40B4-BE49-F238E27FC236}">
                <a16:creationId xmlns:a16="http://schemas.microsoft.com/office/drawing/2014/main" id="{97D2CAED-D9EC-2EB0-5678-0A8DC1929913}"/>
              </a:ext>
            </a:extLst>
          </p:cNvPr>
          <p:cNvPicPr preferRelativeResize="0">
            <a:picLocks/>
          </p:cNvPicPr>
          <p:nvPr/>
        </p:nvPicPr>
        <p:blipFill rotWithShape="1">
          <a:blip r:embed="rId2">
            <a:alphaModFix/>
          </a:blip>
          <a:srcRect/>
          <a:stretch/>
        </p:blipFill>
        <p:spPr>
          <a:xfrm>
            <a:off x="2064008" y="1565270"/>
            <a:ext cx="8080367" cy="4545206"/>
          </a:xfrm>
          <a:prstGeom prst="rect">
            <a:avLst/>
          </a:prstGeom>
          <a:noFill/>
          <a:ln>
            <a:noFill/>
          </a:ln>
        </p:spPr>
      </p:pic>
      <p:sp>
        <p:nvSpPr>
          <p:cNvPr id="19" name="Rechteck 18">
            <a:extLst>
              <a:ext uri="{FF2B5EF4-FFF2-40B4-BE49-F238E27FC236}">
                <a16:creationId xmlns:a16="http://schemas.microsoft.com/office/drawing/2014/main" id="{A427F019-C09C-7655-602F-2E500FF60BCC}"/>
              </a:ext>
            </a:extLst>
          </p:cNvPr>
          <p:cNvSpPr/>
          <p:nvPr/>
        </p:nvSpPr>
        <p:spPr>
          <a:xfrm>
            <a:off x="8212347" y="5479877"/>
            <a:ext cx="3691894" cy="654962"/>
          </a:xfrm>
          <a:prstGeom prst="rect">
            <a:avLst/>
          </a:prstGeom>
          <a:solidFill>
            <a:schemeClr val="bg1"/>
          </a:solidFill>
          <a:ln w="38100">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feld 4">
            <a:extLst>
              <a:ext uri="{FF2B5EF4-FFF2-40B4-BE49-F238E27FC236}">
                <a16:creationId xmlns:a16="http://schemas.microsoft.com/office/drawing/2014/main" id="{E232E5A2-A7EC-8380-519D-A1D18816D190}"/>
              </a:ext>
            </a:extLst>
          </p:cNvPr>
          <p:cNvSpPr txBox="1"/>
          <p:nvPr/>
        </p:nvSpPr>
        <p:spPr>
          <a:xfrm>
            <a:off x="8146472" y="1764145"/>
            <a:ext cx="2980237"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Rest der Welt </a:t>
            </a:r>
            <a:r>
              <a:rPr kumimoji="0" lang="de-DE" sz="3600" b="1" i="0" u="none" strike="noStrike" kern="1200" cap="none" spc="0" normalizeH="0" baseline="0" noProof="0" dirty="0">
                <a:ln>
                  <a:noFill/>
                </a:ln>
                <a:solidFill>
                  <a:prstClr val="black"/>
                </a:solidFill>
                <a:effectLst/>
                <a:uLnTx/>
                <a:uFillTx/>
                <a:latin typeface="Calibri"/>
                <a:ea typeface="+mn-ea"/>
                <a:cs typeface="+mn-cs"/>
              </a:rPr>
              <a:t>37,7%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feld 5">
            <a:extLst>
              <a:ext uri="{FF2B5EF4-FFF2-40B4-BE49-F238E27FC236}">
                <a16:creationId xmlns:a16="http://schemas.microsoft.com/office/drawing/2014/main" id="{B03CFB4F-FFE7-A527-6135-2B3E103F7D05}"/>
              </a:ext>
            </a:extLst>
          </p:cNvPr>
          <p:cNvSpPr txBox="1"/>
          <p:nvPr/>
        </p:nvSpPr>
        <p:spPr>
          <a:xfrm>
            <a:off x="8212347" y="2519675"/>
            <a:ext cx="2130725"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9646"/>
                </a:solidFill>
                <a:effectLst/>
                <a:uLnTx/>
                <a:uFillTx/>
                <a:latin typeface="Calibri"/>
                <a:ea typeface="+mn-ea"/>
                <a:cs typeface="+mn-cs"/>
              </a:rPr>
              <a:t>China </a:t>
            </a:r>
            <a:r>
              <a:rPr kumimoji="0" lang="de-DE" sz="3200" b="1" i="0" u="none" strike="noStrike" kern="1200" cap="none" spc="0" normalizeH="0" baseline="0" noProof="0" dirty="0">
                <a:ln>
                  <a:noFill/>
                </a:ln>
                <a:solidFill>
                  <a:srgbClr val="F79646"/>
                </a:solidFill>
                <a:effectLst/>
                <a:uLnTx/>
                <a:uFillTx/>
                <a:latin typeface="Calibri"/>
                <a:ea typeface="+mn-ea"/>
                <a:cs typeface="+mn-cs"/>
              </a:rPr>
              <a:t>31,7 %</a:t>
            </a:r>
          </a:p>
        </p:txBody>
      </p:sp>
      <p:sp>
        <p:nvSpPr>
          <p:cNvPr id="7" name="Textfeld 6">
            <a:extLst>
              <a:ext uri="{FF2B5EF4-FFF2-40B4-BE49-F238E27FC236}">
                <a16:creationId xmlns:a16="http://schemas.microsoft.com/office/drawing/2014/main" id="{9BF43CBB-83D4-C9EE-3EC8-5C651B38569D}"/>
              </a:ext>
            </a:extLst>
          </p:cNvPr>
          <p:cNvSpPr txBox="1"/>
          <p:nvPr/>
        </p:nvSpPr>
        <p:spPr>
          <a:xfrm>
            <a:off x="8281359" y="3953880"/>
            <a:ext cx="183675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9BBB59">
                    <a:lumMod val="60000"/>
                    <a:lumOff val="40000"/>
                  </a:srgbClr>
                </a:solidFill>
                <a:effectLst/>
                <a:uLnTx/>
                <a:uFillTx/>
                <a:latin typeface="Calibri"/>
                <a:ea typeface="+mn-ea"/>
                <a:cs typeface="+mn-cs"/>
              </a:rPr>
              <a:t>USA </a:t>
            </a:r>
            <a:r>
              <a:rPr kumimoji="0" lang="de-DE" sz="2400" b="1" i="0" u="none" strike="noStrike" kern="1200" cap="none" spc="0" normalizeH="0" baseline="0" noProof="0" dirty="0">
                <a:ln>
                  <a:noFill/>
                </a:ln>
                <a:solidFill>
                  <a:srgbClr val="9BBB59">
                    <a:lumMod val="60000"/>
                    <a:lumOff val="40000"/>
                  </a:srgbClr>
                </a:solidFill>
                <a:effectLst/>
                <a:uLnTx/>
                <a:uFillTx/>
                <a:latin typeface="Calibri"/>
                <a:ea typeface="+mn-ea"/>
                <a:cs typeface="+mn-cs"/>
              </a:rPr>
              <a:t>13,1 %</a:t>
            </a:r>
          </a:p>
        </p:txBody>
      </p:sp>
      <p:sp>
        <p:nvSpPr>
          <p:cNvPr id="8" name="Textfeld 7">
            <a:extLst>
              <a:ext uri="{FF2B5EF4-FFF2-40B4-BE49-F238E27FC236}">
                <a16:creationId xmlns:a16="http://schemas.microsoft.com/office/drawing/2014/main" id="{EF9CA388-E77A-E6A3-53C0-ABD8E6ED90D1}"/>
              </a:ext>
            </a:extLst>
          </p:cNvPr>
          <p:cNvSpPr txBox="1"/>
          <p:nvPr/>
        </p:nvSpPr>
        <p:spPr>
          <a:xfrm>
            <a:off x="8281359" y="4439907"/>
            <a:ext cx="145786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8064A2"/>
                </a:solidFill>
                <a:effectLst/>
                <a:uLnTx/>
                <a:uFillTx/>
                <a:latin typeface="Calibri"/>
                <a:ea typeface="+mn-ea"/>
                <a:cs typeface="+mn-cs"/>
              </a:rPr>
              <a:t>Indien </a:t>
            </a:r>
            <a:r>
              <a:rPr kumimoji="0" lang="de-DE" sz="1800" b="1" i="0" u="none" strike="noStrike" kern="1200" cap="none" spc="0" normalizeH="0" baseline="0" noProof="0" dirty="0">
                <a:ln>
                  <a:noFill/>
                </a:ln>
                <a:solidFill>
                  <a:srgbClr val="8064A2"/>
                </a:solidFill>
                <a:effectLst/>
                <a:uLnTx/>
                <a:uFillTx/>
                <a:latin typeface="Calibri"/>
                <a:ea typeface="+mn-ea"/>
                <a:cs typeface="+mn-cs"/>
              </a:rPr>
              <a:t>8,3 %</a:t>
            </a:r>
          </a:p>
        </p:txBody>
      </p:sp>
      <p:sp>
        <p:nvSpPr>
          <p:cNvPr id="9" name="Textfeld 8">
            <a:extLst>
              <a:ext uri="{FF2B5EF4-FFF2-40B4-BE49-F238E27FC236}">
                <a16:creationId xmlns:a16="http://schemas.microsoft.com/office/drawing/2014/main" id="{E7D2FCF2-7408-D8E0-B577-92A5D643592F}"/>
              </a:ext>
            </a:extLst>
          </p:cNvPr>
          <p:cNvSpPr txBox="1"/>
          <p:nvPr/>
        </p:nvSpPr>
        <p:spPr>
          <a:xfrm>
            <a:off x="8281359" y="4797300"/>
            <a:ext cx="145786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EU27 </a:t>
            </a:r>
            <a:r>
              <a:rPr kumimoji="0" lang="de-DE"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6,9 %</a:t>
            </a:r>
          </a:p>
        </p:txBody>
      </p:sp>
      <p:sp>
        <p:nvSpPr>
          <p:cNvPr id="10" name="Textfeld 9">
            <a:extLst>
              <a:ext uri="{FF2B5EF4-FFF2-40B4-BE49-F238E27FC236}">
                <a16:creationId xmlns:a16="http://schemas.microsoft.com/office/drawing/2014/main" id="{4F40A347-8BD3-C04B-BD24-8BFBD9502A06}"/>
              </a:ext>
            </a:extLst>
          </p:cNvPr>
          <p:cNvSpPr txBox="1"/>
          <p:nvPr/>
        </p:nvSpPr>
        <p:spPr>
          <a:xfrm>
            <a:off x="8202826" y="5548601"/>
            <a:ext cx="20218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(Deutschland </a:t>
            </a:r>
            <a:r>
              <a:rPr kumimoji="0" lang="de-DE" sz="1400" b="1" i="0" u="none" strike="noStrike" kern="1200" cap="none" spc="0" normalizeH="0" baseline="0" noProof="0" dirty="0">
                <a:ln>
                  <a:noFill/>
                </a:ln>
                <a:solidFill>
                  <a:prstClr val="black"/>
                </a:solidFill>
                <a:effectLst/>
                <a:uLnTx/>
                <a:uFillTx/>
                <a:latin typeface="Calibri"/>
                <a:ea typeface="+mn-ea"/>
                <a:cs typeface="+mn-cs"/>
              </a:rPr>
              <a:t>1,5</a:t>
            </a:r>
            <a:r>
              <a:rPr kumimoji="0" lang="de-DE" sz="1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11" name="Textfeld 10">
            <a:extLst>
              <a:ext uri="{FF2B5EF4-FFF2-40B4-BE49-F238E27FC236}">
                <a16:creationId xmlns:a16="http://schemas.microsoft.com/office/drawing/2014/main" id="{F8A02AE7-8913-9776-D1A4-52FAA5CF99E0}"/>
              </a:ext>
            </a:extLst>
          </p:cNvPr>
          <p:cNvSpPr txBox="1"/>
          <p:nvPr/>
        </p:nvSpPr>
        <p:spPr>
          <a:xfrm>
            <a:off x="10153215" y="2612413"/>
            <a:ext cx="18367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9646"/>
                </a:solidFill>
                <a:effectLst/>
                <a:uLnTx/>
                <a:uFillTx/>
                <a:latin typeface="Calibri"/>
                <a:ea typeface="+mn-ea"/>
                <a:cs typeface="+mn-cs"/>
              </a:rPr>
              <a:t>2030 : etwa 35 %</a:t>
            </a:r>
          </a:p>
        </p:txBody>
      </p:sp>
      <p:sp>
        <p:nvSpPr>
          <p:cNvPr id="12" name="Textfeld 11">
            <a:extLst>
              <a:ext uri="{FF2B5EF4-FFF2-40B4-BE49-F238E27FC236}">
                <a16:creationId xmlns:a16="http://schemas.microsoft.com/office/drawing/2014/main" id="{136B9C7A-22D1-3D35-70C5-A0A248CD9361}"/>
              </a:ext>
            </a:extLst>
          </p:cNvPr>
          <p:cNvSpPr txBox="1"/>
          <p:nvPr/>
        </p:nvSpPr>
        <p:spPr>
          <a:xfrm>
            <a:off x="10185905" y="5548601"/>
            <a:ext cx="1718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2030 etwa </a:t>
            </a:r>
            <a:r>
              <a:rPr kumimoji="0" lang="de-DE" sz="1400" b="0" i="0" u="none" strike="noStrike" kern="1200" cap="none" spc="0" normalizeH="0" baseline="0" noProof="0" dirty="0">
                <a:ln>
                  <a:noFill/>
                </a:ln>
                <a:solidFill>
                  <a:prstClr val="black"/>
                </a:solidFill>
                <a:effectLst/>
                <a:uLnTx/>
                <a:uFillTx/>
                <a:latin typeface="Calibri"/>
                <a:ea typeface="+mn-ea"/>
                <a:cs typeface="+mn-cs"/>
              </a:rPr>
              <a:t>1,0</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extfeld 2">
            <a:extLst>
              <a:ext uri="{FF2B5EF4-FFF2-40B4-BE49-F238E27FC236}">
                <a16:creationId xmlns:a16="http://schemas.microsoft.com/office/drawing/2014/main" id="{2DD398FD-5EBD-6058-2C02-A90C6A745F50}"/>
              </a:ext>
            </a:extLst>
          </p:cNvPr>
          <p:cNvSpPr txBox="1"/>
          <p:nvPr/>
        </p:nvSpPr>
        <p:spPr>
          <a:xfrm>
            <a:off x="329062" y="6315056"/>
            <a:ext cx="34896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Quelle: globalcarbonproject.org</a:t>
            </a:r>
          </a:p>
        </p:txBody>
      </p:sp>
      <p:sp>
        <p:nvSpPr>
          <p:cNvPr id="2" name="Textfeld 1">
            <a:extLst>
              <a:ext uri="{FF2B5EF4-FFF2-40B4-BE49-F238E27FC236}">
                <a16:creationId xmlns:a16="http://schemas.microsoft.com/office/drawing/2014/main" id="{620F2E9A-E589-AC1C-A96A-2C89ACDEF963}"/>
              </a:ext>
            </a:extLst>
          </p:cNvPr>
          <p:cNvSpPr txBox="1"/>
          <p:nvPr/>
        </p:nvSpPr>
        <p:spPr>
          <a:xfrm>
            <a:off x="314325" y="457200"/>
            <a:ext cx="117470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a:ea typeface="+mn-ea"/>
                <a:cs typeface="+mn-cs"/>
              </a:rPr>
              <a:t>Es gibt weltweit einen deutlichen Anstieg der CO</a:t>
            </a:r>
            <a:r>
              <a:rPr kumimoji="0" lang="de-DE" sz="2800" b="1" i="0" u="none" strike="noStrike" kern="1200" cap="none" spc="0" normalizeH="0" baseline="-25000" noProof="0" dirty="0">
                <a:ln>
                  <a:noFill/>
                </a:ln>
                <a:solidFill>
                  <a:prstClr val="black"/>
                </a:solidFill>
                <a:effectLst/>
                <a:uLnTx/>
                <a:uFillTx/>
                <a:latin typeface="Calibri"/>
                <a:ea typeface="+mn-ea"/>
                <a:cs typeface="+mn-cs"/>
              </a:rPr>
              <a:t>2</a:t>
            </a:r>
            <a:r>
              <a:rPr kumimoji="0" lang="de-DE" sz="2800" b="1" i="0" u="none" strike="noStrike" kern="1200" cap="none" spc="0" normalizeH="0" baseline="0" noProof="0" dirty="0">
                <a:ln>
                  <a:noFill/>
                </a:ln>
                <a:solidFill>
                  <a:prstClr val="black"/>
                </a:solidFill>
                <a:effectLst/>
                <a:uLnTx/>
                <a:uFillTx/>
                <a:latin typeface="Calibri"/>
                <a:ea typeface="+mn-ea"/>
                <a:cs typeface="+mn-cs"/>
              </a:rPr>
              <a:t>-Emissionen 2023.</a:t>
            </a:r>
            <a:br>
              <a:rPr kumimoji="0" lang="de-DE" sz="2800" b="1" i="0" u="none" strike="noStrike" kern="1200" cap="none" spc="0" normalizeH="0" baseline="0" noProof="0" dirty="0">
                <a:ln>
                  <a:noFill/>
                </a:ln>
                <a:solidFill>
                  <a:prstClr val="black"/>
                </a:solidFill>
                <a:effectLst/>
                <a:uLnTx/>
                <a:uFillTx/>
                <a:latin typeface="Calibri"/>
                <a:ea typeface="+mn-ea"/>
                <a:cs typeface="+mn-cs"/>
              </a:rPr>
            </a:br>
            <a:r>
              <a:rPr kumimoji="0" lang="de-DE" sz="2800" b="1" i="0" u="none" strike="noStrike" kern="1200" cap="none" spc="0" normalizeH="0" baseline="0" noProof="0" dirty="0">
                <a:ln>
                  <a:noFill/>
                </a:ln>
                <a:solidFill>
                  <a:prstClr val="black"/>
                </a:solidFill>
                <a:effectLst/>
                <a:uLnTx/>
                <a:uFillTx/>
                <a:latin typeface="Calibri"/>
                <a:ea typeface="+mn-ea"/>
                <a:cs typeface="+mn-cs"/>
              </a:rPr>
              <a:t>Deutschland auf den hinteren Rängen</a:t>
            </a:r>
          </a:p>
        </p:txBody>
      </p:sp>
      <p:sp>
        <p:nvSpPr>
          <p:cNvPr id="20" name="Textfeld 19">
            <a:extLst>
              <a:ext uri="{FF2B5EF4-FFF2-40B4-BE49-F238E27FC236}">
                <a16:creationId xmlns:a16="http://schemas.microsoft.com/office/drawing/2014/main" id="{F1E2D7FD-8C68-2999-225F-57CBD48C384B}"/>
              </a:ext>
            </a:extLst>
          </p:cNvPr>
          <p:cNvSpPr txBox="1"/>
          <p:nvPr/>
        </p:nvSpPr>
        <p:spPr>
          <a:xfrm>
            <a:off x="8255266" y="5147263"/>
            <a:ext cx="267426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rPr>
              <a:t>Global </a:t>
            </a:r>
            <a:r>
              <a:rPr kumimoji="0" lang="de-DE" sz="1400" b="0" i="0" u="none" strike="noStrike" kern="1200" cap="none" spc="0" normalizeH="0" baseline="0" noProof="0" dirty="0" err="1">
                <a:ln>
                  <a:noFill/>
                </a:ln>
                <a:solidFill>
                  <a:prstClr val="white">
                    <a:lumMod val="50000"/>
                  </a:prstClr>
                </a:solidFill>
                <a:effectLst/>
                <a:uLnTx/>
                <a:uFillTx/>
                <a:latin typeface="Calibri"/>
                <a:ea typeface="+mn-ea"/>
                <a:cs typeface="+mn-cs"/>
              </a:rPr>
              <a:t>shipping</a:t>
            </a:r>
            <a:r>
              <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rPr>
              <a:t> &amp; </a:t>
            </a:r>
            <a:r>
              <a:rPr kumimoji="0" lang="de-DE" sz="1400" b="0" i="0" u="none" strike="noStrike" kern="1200" cap="none" spc="0" normalizeH="0" baseline="0" noProof="0" dirty="0" err="1">
                <a:ln>
                  <a:noFill/>
                </a:ln>
                <a:solidFill>
                  <a:prstClr val="white">
                    <a:lumMod val="50000"/>
                  </a:prstClr>
                </a:solidFill>
                <a:effectLst/>
                <a:uLnTx/>
                <a:uFillTx/>
                <a:latin typeface="Calibri"/>
                <a:ea typeface="+mn-ea"/>
                <a:cs typeface="+mn-cs"/>
              </a:rPr>
              <a:t>aviation</a:t>
            </a:r>
            <a:r>
              <a:rPr kumimoji="0" lang="de-DE" sz="14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de-DE" sz="1400" b="1" i="0" u="none" strike="noStrike" kern="1200" cap="none" spc="0" normalizeH="0" baseline="0" noProof="0" dirty="0">
                <a:ln>
                  <a:noFill/>
                </a:ln>
                <a:solidFill>
                  <a:prstClr val="white">
                    <a:lumMod val="50000"/>
                  </a:prstClr>
                </a:solidFill>
                <a:effectLst/>
                <a:uLnTx/>
                <a:uFillTx/>
                <a:latin typeface="Calibri"/>
                <a:ea typeface="+mn-ea"/>
                <a:cs typeface="+mn-cs"/>
              </a:rPr>
              <a:t>3,2 %</a:t>
            </a:r>
          </a:p>
        </p:txBody>
      </p:sp>
    </p:spTree>
    <p:extLst>
      <p:ext uri="{BB962C8B-B14F-4D97-AF65-F5344CB8AC3E}">
        <p14:creationId xmlns:p14="http://schemas.microsoft.com/office/powerpoint/2010/main" val="2086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itel 2">
            <a:extLst>
              <a:ext uri="{FF2B5EF4-FFF2-40B4-BE49-F238E27FC236}">
                <a16:creationId xmlns:a16="http://schemas.microsoft.com/office/drawing/2014/main" id="{09E04C15-0D80-408D-8A7C-672DB63BB244}"/>
              </a:ext>
            </a:extLst>
          </p:cNvPr>
          <p:cNvSpPr>
            <a:spLocks noGrp="1"/>
          </p:cNvSpPr>
          <p:nvPr>
            <p:ph type="title"/>
          </p:nvPr>
        </p:nvSpPr>
        <p:spPr>
          <a:xfrm>
            <a:off x="660999" y="234811"/>
            <a:ext cx="11130951" cy="1143000"/>
          </a:xfrm>
        </p:spPr>
        <p:txBody>
          <a:bodyPr/>
          <a:lstStyle/>
          <a:p>
            <a:r>
              <a:rPr lang="de-DE" altLang="de-DE" sz="2800" b="1" dirty="0"/>
              <a:t>Dabei hat China uns auch pro Kopf überholt</a:t>
            </a:r>
          </a:p>
        </p:txBody>
      </p:sp>
      <p:sp>
        <p:nvSpPr>
          <p:cNvPr id="9" name="Textfeld 8">
            <a:extLst>
              <a:ext uri="{FF2B5EF4-FFF2-40B4-BE49-F238E27FC236}">
                <a16:creationId xmlns:a16="http://schemas.microsoft.com/office/drawing/2014/main" id="{D622443E-F8C2-B2B7-E174-7AB968C8ED66}"/>
              </a:ext>
            </a:extLst>
          </p:cNvPr>
          <p:cNvSpPr txBox="1"/>
          <p:nvPr/>
        </p:nvSpPr>
        <p:spPr>
          <a:xfrm>
            <a:off x="581111" y="6366543"/>
            <a:ext cx="23911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Quelle : EU Kommission, JRC 2023</a:t>
            </a:r>
          </a:p>
        </p:txBody>
      </p:sp>
      <p:sp>
        <p:nvSpPr>
          <p:cNvPr id="10" name="Textfeld 9">
            <a:extLst>
              <a:ext uri="{FF2B5EF4-FFF2-40B4-BE49-F238E27FC236}">
                <a16:creationId xmlns:a16="http://schemas.microsoft.com/office/drawing/2014/main" id="{11BF6083-48FB-5AB3-CBA3-7B12CFFA357B}"/>
              </a:ext>
            </a:extLst>
          </p:cNvPr>
          <p:cNvSpPr txBox="1"/>
          <p:nvPr/>
        </p:nvSpPr>
        <p:spPr>
          <a:xfrm>
            <a:off x="7800048" y="6405949"/>
            <a:ext cx="40190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EU-Kommission ; https://edgar.jrc.ec.europa.eu/report_2023</a:t>
            </a:r>
            <a:endParaRPr kumimoji="0" lang="de-DE" alt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6" name="Tabelle 5">
            <a:extLst>
              <a:ext uri="{FF2B5EF4-FFF2-40B4-BE49-F238E27FC236}">
                <a16:creationId xmlns:a16="http://schemas.microsoft.com/office/drawing/2014/main" id="{E212812B-D1D2-A25F-EB7D-42C1BF76ECD4}"/>
              </a:ext>
            </a:extLst>
          </p:cNvPr>
          <p:cNvGraphicFramePr>
            <a:graphicFrameLocks noGrp="1"/>
          </p:cNvGraphicFramePr>
          <p:nvPr/>
        </p:nvGraphicFramePr>
        <p:xfrm>
          <a:off x="3314717" y="1471803"/>
          <a:ext cx="2822825" cy="4898434"/>
        </p:xfrm>
        <a:graphic>
          <a:graphicData uri="http://schemas.openxmlformats.org/drawingml/2006/table">
            <a:tbl>
              <a:tblPr bandRow="1">
                <a:tableStyleId>{5C22544A-7EE6-4342-B048-85BDC9FD1C3A}</a:tableStyleId>
              </a:tblPr>
              <a:tblGrid>
                <a:gridCol w="1870570">
                  <a:extLst>
                    <a:ext uri="{9D8B030D-6E8A-4147-A177-3AD203B41FA5}">
                      <a16:colId xmlns:a16="http://schemas.microsoft.com/office/drawing/2014/main" val="369112752"/>
                    </a:ext>
                  </a:extLst>
                </a:gridCol>
                <a:gridCol w="952255">
                  <a:extLst>
                    <a:ext uri="{9D8B030D-6E8A-4147-A177-3AD203B41FA5}">
                      <a16:colId xmlns:a16="http://schemas.microsoft.com/office/drawing/2014/main" val="3132391408"/>
                    </a:ext>
                  </a:extLst>
                </a:gridCol>
              </a:tblGrid>
              <a:tr h="324000">
                <a:tc>
                  <a:txBody>
                    <a:bodyPr/>
                    <a:lstStyle/>
                    <a:p>
                      <a:r>
                        <a:rPr lang="de-DE" sz="1800" dirty="0"/>
                        <a:t>Katar</a:t>
                      </a:r>
                    </a:p>
                  </a:txBody>
                  <a:tcPr marL="52004" marR="52004" marT="25998" marB="25998"/>
                </a:tc>
                <a:tc>
                  <a:txBody>
                    <a:bodyPr/>
                    <a:lstStyle/>
                    <a:p>
                      <a:r>
                        <a:rPr lang="de-DE" sz="1800" dirty="0"/>
                        <a:t>35,5 t</a:t>
                      </a:r>
                    </a:p>
                  </a:txBody>
                  <a:tcPr marL="52004" marR="52004" marT="25998" marB="25998"/>
                </a:tc>
                <a:extLst>
                  <a:ext uri="{0D108BD9-81ED-4DB2-BD59-A6C34878D82A}">
                    <a16:rowId xmlns:a16="http://schemas.microsoft.com/office/drawing/2014/main" val="927788772"/>
                  </a:ext>
                </a:extLst>
              </a:tr>
              <a:tr h="324000">
                <a:tc>
                  <a:txBody>
                    <a:bodyPr/>
                    <a:lstStyle/>
                    <a:p>
                      <a:r>
                        <a:rPr lang="de-DE" sz="1800" dirty="0"/>
                        <a:t>Saudi-Arabien</a:t>
                      </a:r>
                    </a:p>
                  </a:txBody>
                  <a:tcPr marL="52004" marR="52004" marT="25998" marB="25998"/>
                </a:tc>
                <a:tc>
                  <a:txBody>
                    <a:bodyPr/>
                    <a:lstStyle/>
                    <a:p>
                      <a:r>
                        <a:rPr lang="de-DE" sz="1800" dirty="0"/>
                        <a:t>17,0 t</a:t>
                      </a:r>
                    </a:p>
                  </a:txBody>
                  <a:tcPr marL="52004" marR="52004" marT="25998" marB="25998"/>
                </a:tc>
                <a:extLst>
                  <a:ext uri="{0D108BD9-81ED-4DB2-BD59-A6C34878D82A}">
                    <a16:rowId xmlns:a16="http://schemas.microsoft.com/office/drawing/2014/main" val="3934570665"/>
                  </a:ext>
                </a:extLst>
              </a:tr>
              <a:tr h="324000">
                <a:tc>
                  <a:txBody>
                    <a:bodyPr/>
                    <a:lstStyle/>
                    <a:p>
                      <a:r>
                        <a:rPr lang="de-DE" sz="1800" dirty="0"/>
                        <a:t>Kanada</a:t>
                      </a:r>
                    </a:p>
                  </a:txBody>
                  <a:tcPr marL="52004" marR="52004" marT="25998" marB="25998"/>
                </a:tc>
                <a:tc>
                  <a:txBody>
                    <a:bodyPr/>
                    <a:lstStyle/>
                    <a:p>
                      <a:r>
                        <a:rPr lang="de-DE" sz="1800" dirty="0"/>
                        <a:t>15,2 t</a:t>
                      </a:r>
                    </a:p>
                  </a:txBody>
                  <a:tcPr marL="52004" marR="52004" marT="25998" marB="25998"/>
                </a:tc>
                <a:extLst>
                  <a:ext uri="{0D108BD9-81ED-4DB2-BD59-A6C34878D82A}">
                    <a16:rowId xmlns:a16="http://schemas.microsoft.com/office/drawing/2014/main" val="829372226"/>
                  </a:ext>
                </a:extLst>
              </a:tr>
              <a:tr h="324000">
                <a:tc>
                  <a:txBody>
                    <a:bodyPr/>
                    <a:lstStyle/>
                    <a:p>
                      <a:r>
                        <a:rPr lang="de-DE" sz="1800" dirty="0"/>
                        <a:t>Australien</a:t>
                      </a:r>
                    </a:p>
                  </a:txBody>
                  <a:tcPr marL="52004" marR="52004" marT="25998" marB="25998"/>
                </a:tc>
                <a:tc>
                  <a:txBody>
                    <a:bodyPr/>
                    <a:lstStyle/>
                    <a:p>
                      <a:r>
                        <a:rPr lang="de-DE" sz="1800" dirty="0"/>
                        <a:t>15,1 t</a:t>
                      </a:r>
                    </a:p>
                  </a:txBody>
                  <a:tcPr marL="52004" marR="52004" marT="25998" marB="25998"/>
                </a:tc>
                <a:extLst>
                  <a:ext uri="{0D108BD9-81ED-4DB2-BD59-A6C34878D82A}">
                    <a16:rowId xmlns:a16="http://schemas.microsoft.com/office/drawing/2014/main" val="613432334"/>
                  </a:ext>
                </a:extLst>
              </a:tr>
              <a:tr h="324000">
                <a:tc>
                  <a:txBody>
                    <a:bodyPr/>
                    <a:lstStyle/>
                    <a:p>
                      <a:r>
                        <a:rPr lang="de-DE" sz="1800" dirty="0"/>
                        <a:t>USA</a:t>
                      </a:r>
                    </a:p>
                  </a:txBody>
                  <a:tcPr marL="52004" marR="52004" marT="25998" marB="25998"/>
                </a:tc>
                <a:tc>
                  <a:txBody>
                    <a:bodyPr/>
                    <a:lstStyle/>
                    <a:p>
                      <a:r>
                        <a:rPr lang="de-DE" sz="1800" dirty="0"/>
                        <a:t>14,3 t</a:t>
                      </a:r>
                    </a:p>
                  </a:txBody>
                  <a:tcPr marL="52004" marR="52004" marT="25998" marB="25998"/>
                </a:tc>
                <a:extLst>
                  <a:ext uri="{0D108BD9-81ED-4DB2-BD59-A6C34878D82A}">
                    <a16:rowId xmlns:a16="http://schemas.microsoft.com/office/drawing/2014/main" val="817418354"/>
                  </a:ext>
                </a:extLst>
              </a:tr>
              <a:tr h="324000">
                <a:tc>
                  <a:txBody>
                    <a:bodyPr/>
                    <a:lstStyle/>
                    <a:p>
                      <a:r>
                        <a:rPr lang="de-DE" sz="1800" dirty="0"/>
                        <a:t>Russland</a:t>
                      </a:r>
                    </a:p>
                  </a:txBody>
                  <a:tcPr marL="52004" marR="52004" marT="25998" marB="25998"/>
                </a:tc>
                <a:tc>
                  <a:txBody>
                    <a:bodyPr/>
                    <a:lstStyle/>
                    <a:p>
                      <a:r>
                        <a:rPr lang="de-DE" sz="1800" dirty="0"/>
                        <a:t>13,3 t</a:t>
                      </a:r>
                    </a:p>
                  </a:txBody>
                  <a:tcPr marL="52004" marR="52004" marT="25998" marB="25998"/>
                </a:tc>
                <a:extLst>
                  <a:ext uri="{0D108BD9-81ED-4DB2-BD59-A6C34878D82A}">
                    <a16:rowId xmlns:a16="http://schemas.microsoft.com/office/drawing/2014/main" val="3379198127"/>
                  </a:ext>
                </a:extLst>
              </a:tr>
              <a:tr h="324000">
                <a:tc>
                  <a:txBody>
                    <a:bodyPr/>
                    <a:lstStyle/>
                    <a:p>
                      <a:r>
                        <a:rPr lang="de-DE" sz="1800" dirty="0"/>
                        <a:t>Süd-Korea</a:t>
                      </a:r>
                    </a:p>
                  </a:txBody>
                  <a:tcPr marL="52004" marR="52004" marT="25998" marB="25998"/>
                </a:tc>
                <a:tc>
                  <a:txBody>
                    <a:bodyPr/>
                    <a:lstStyle/>
                    <a:p>
                      <a:r>
                        <a:rPr lang="de-DE" sz="1800" dirty="0"/>
                        <a:t>12,3 t</a:t>
                      </a:r>
                    </a:p>
                  </a:txBody>
                  <a:tcPr marL="52004" marR="52004" marT="25998" marB="25998"/>
                </a:tc>
                <a:extLst>
                  <a:ext uri="{0D108BD9-81ED-4DB2-BD59-A6C34878D82A}">
                    <a16:rowId xmlns:a16="http://schemas.microsoft.com/office/drawing/2014/main" val="3920055003"/>
                  </a:ext>
                </a:extLst>
              </a:tr>
              <a:tr h="324000">
                <a:tc>
                  <a:txBody>
                    <a:bodyPr/>
                    <a:lstStyle/>
                    <a:p>
                      <a:r>
                        <a:rPr lang="de-DE" sz="1800" dirty="0"/>
                        <a:t>Tschechien</a:t>
                      </a:r>
                    </a:p>
                  </a:txBody>
                  <a:tcPr marL="52004" marR="52004" marT="25998" marB="25998"/>
                </a:tc>
                <a:tc>
                  <a:txBody>
                    <a:bodyPr/>
                    <a:lstStyle/>
                    <a:p>
                      <a:r>
                        <a:rPr lang="de-DE" sz="1800" dirty="0"/>
                        <a:t>9,5 t</a:t>
                      </a:r>
                    </a:p>
                  </a:txBody>
                  <a:tcPr marL="52004" marR="52004" marT="25998" marB="25998"/>
                </a:tc>
                <a:extLst>
                  <a:ext uri="{0D108BD9-81ED-4DB2-BD59-A6C34878D82A}">
                    <a16:rowId xmlns:a16="http://schemas.microsoft.com/office/drawing/2014/main" val="2607291440"/>
                  </a:ext>
                </a:extLst>
              </a:tr>
              <a:tr h="324000">
                <a:tc>
                  <a:txBody>
                    <a:bodyPr/>
                    <a:lstStyle/>
                    <a:p>
                      <a:r>
                        <a:rPr lang="de-DE" sz="1800" dirty="0">
                          <a:solidFill>
                            <a:srgbClr val="FF0000"/>
                          </a:solidFill>
                        </a:rPr>
                        <a:t>China</a:t>
                      </a:r>
                    </a:p>
                  </a:txBody>
                  <a:tcPr marL="52004" marR="52004" marT="25998" marB="25998"/>
                </a:tc>
                <a:tc>
                  <a:txBody>
                    <a:bodyPr/>
                    <a:lstStyle/>
                    <a:p>
                      <a:r>
                        <a:rPr lang="de-DE" sz="1800" dirty="0">
                          <a:solidFill>
                            <a:srgbClr val="FF0000"/>
                          </a:solidFill>
                        </a:rPr>
                        <a:t>8,8 t</a:t>
                      </a:r>
                    </a:p>
                  </a:txBody>
                  <a:tcPr marL="52004" marR="52004" marT="25998" marB="25998"/>
                </a:tc>
                <a:extLst>
                  <a:ext uri="{0D108BD9-81ED-4DB2-BD59-A6C34878D82A}">
                    <a16:rowId xmlns:a16="http://schemas.microsoft.com/office/drawing/2014/main" val="846591563"/>
                  </a:ext>
                </a:extLst>
              </a:tr>
              <a:tr h="324000">
                <a:tc>
                  <a:txBody>
                    <a:bodyPr/>
                    <a:lstStyle/>
                    <a:p>
                      <a:r>
                        <a:rPr lang="de-DE" sz="1800" dirty="0"/>
                        <a:t>Japan</a:t>
                      </a:r>
                    </a:p>
                  </a:txBody>
                  <a:tcPr marL="52004" marR="52004" marT="25998" marB="25998"/>
                </a:tc>
                <a:tc>
                  <a:txBody>
                    <a:bodyPr/>
                    <a:lstStyle/>
                    <a:p>
                      <a:r>
                        <a:rPr lang="de-DE" sz="1800" dirty="0"/>
                        <a:t>8,6 t</a:t>
                      </a:r>
                    </a:p>
                  </a:txBody>
                  <a:tcPr marL="52004" marR="52004" marT="25998" marB="25998"/>
                </a:tc>
                <a:extLst>
                  <a:ext uri="{0D108BD9-81ED-4DB2-BD59-A6C34878D82A}">
                    <a16:rowId xmlns:a16="http://schemas.microsoft.com/office/drawing/2014/main" val="709280203"/>
                  </a:ext>
                </a:extLst>
              </a:tr>
              <a:tr h="324000">
                <a:tc>
                  <a:txBody>
                    <a:bodyPr/>
                    <a:lstStyle/>
                    <a:p>
                      <a:r>
                        <a:rPr lang="de-DE" sz="1800" dirty="0">
                          <a:solidFill>
                            <a:srgbClr val="00B050"/>
                          </a:solidFill>
                        </a:rPr>
                        <a:t>Deutschland</a:t>
                      </a:r>
                    </a:p>
                  </a:txBody>
                  <a:tcPr marL="52004" marR="52004" marT="25998" marB="25998"/>
                </a:tc>
                <a:tc>
                  <a:txBody>
                    <a:bodyPr/>
                    <a:lstStyle/>
                    <a:p>
                      <a:r>
                        <a:rPr lang="de-DE" sz="1800" dirty="0"/>
                        <a:t>8,2 t</a:t>
                      </a:r>
                    </a:p>
                  </a:txBody>
                  <a:tcPr marL="52004" marR="52004" marT="25998" marB="25998"/>
                </a:tc>
                <a:extLst>
                  <a:ext uri="{0D108BD9-81ED-4DB2-BD59-A6C34878D82A}">
                    <a16:rowId xmlns:a16="http://schemas.microsoft.com/office/drawing/2014/main" val="2877230013"/>
                  </a:ext>
                </a:extLst>
              </a:tr>
              <a:tr h="324000">
                <a:tc>
                  <a:txBody>
                    <a:bodyPr/>
                    <a:lstStyle/>
                    <a:p>
                      <a:r>
                        <a:rPr lang="de-DE" sz="1800" dirty="0"/>
                        <a:t>Niederlande</a:t>
                      </a:r>
                    </a:p>
                  </a:txBody>
                  <a:tcPr marL="52004" marR="52004" marT="25998" marB="25998"/>
                </a:tc>
                <a:tc>
                  <a:txBody>
                    <a:bodyPr/>
                    <a:lstStyle/>
                    <a:p>
                      <a:r>
                        <a:rPr lang="de-DE" sz="1800" dirty="0"/>
                        <a:t>7,8 t</a:t>
                      </a:r>
                    </a:p>
                  </a:txBody>
                  <a:tcPr marL="52004" marR="52004" marT="25998" marB="25998"/>
                </a:tc>
                <a:extLst>
                  <a:ext uri="{0D108BD9-81ED-4DB2-BD59-A6C34878D82A}">
                    <a16:rowId xmlns:a16="http://schemas.microsoft.com/office/drawing/2014/main" val="3222508771"/>
                  </a:ext>
                </a:extLst>
              </a:tr>
              <a:tr h="324000">
                <a:tc>
                  <a:txBody>
                    <a:bodyPr/>
                    <a:lstStyle/>
                    <a:p>
                      <a:r>
                        <a:rPr lang="de-DE" sz="1800" dirty="0">
                          <a:solidFill>
                            <a:schemeClr val="tx1"/>
                          </a:solidFill>
                        </a:rPr>
                        <a:t>Österreich</a:t>
                      </a:r>
                    </a:p>
                  </a:txBody>
                  <a:tcPr marL="52004" marR="52004" marT="25998" marB="25998"/>
                </a:tc>
                <a:tc>
                  <a:txBody>
                    <a:bodyPr/>
                    <a:lstStyle/>
                    <a:p>
                      <a:r>
                        <a:rPr lang="de-DE" sz="1800" dirty="0"/>
                        <a:t>7,0 t</a:t>
                      </a:r>
                    </a:p>
                  </a:txBody>
                  <a:tcPr marL="52004" marR="52004" marT="25998" marB="25998"/>
                </a:tc>
                <a:extLst>
                  <a:ext uri="{0D108BD9-81ED-4DB2-BD59-A6C34878D82A}">
                    <a16:rowId xmlns:a16="http://schemas.microsoft.com/office/drawing/2014/main" val="290663159"/>
                  </a:ext>
                </a:extLst>
              </a:tr>
              <a:tr h="330010">
                <a:tc>
                  <a:txBody>
                    <a:bodyPr/>
                    <a:lstStyle/>
                    <a:p>
                      <a:r>
                        <a:rPr lang="de-DE" sz="1800" dirty="0"/>
                        <a:t>Frankreich</a:t>
                      </a:r>
                    </a:p>
                  </a:txBody>
                  <a:tcPr marL="52004" marR="52004" marT="25998" marB="25998"/>
                </a:tc>
                <a:tc>
                  <a:txBody>
                    <a:bodyPr/>
                    <a:lstStyle/>
                    <a:p>
                      <a:r>
                        <a:rPr lang="de-DE" sz="1800" dirty="0"/>
                        <a:t>4,8 t</a:t>
                      </a:r>
                    </a:p>
                  </a:txBody>
                  <a:tcPr marL="52004" marR="52004" marT="25998" marB="25998"/>
                </a:tc>
                <a:extLst>
                  <a:ext uri="{0D108BD9-81ED-4DB2-BD59-A6C34878D82A}">
                    <a16:rowId xmlns:a16="http://schemas.microsoft.com/office/drawing/2014/main" val="1101082272"/>
                  </a:ext>
                </a:extLst>
              </a:tr>
              <a:tr h="324000">
                <a:tc>
                  <a:txBody>
                    <a:bodyPr/>
                    <a:lstStyle/>
                    <a:p>
                      <a:r>
                        <a:rPr lang="de-DE" sz="1800" b="1" dirty="0">
                          <a:solidFill>
                            <a:schemeClr val="tx2">
                              <a:lumMod val="60000"/>
                              <a:lumOff val="40000"/>
                            </a:schemeClr>
                          </a:solidFill>
                        </a:rPr>
                        <a:t>Welt</a:t>
                      </a:r>
                    </a:p>
                  </a:txBody>
                  <a:tcPr marL="52004" marR="52004" marT="25998" marB="25998"/>
                </a:tc>
                <a:tc>
                  <a:txBody>
                    <a:bodyPr/>
                    <a:lstStyle/>
                    <a:p>
                      <a:r>
                        <a:rPr lang="de-DE" sz="1800" dirty="0">
                          <a:solidFill>
                            <a:schemeClr val="tx2">
                              <a:lumMod val="60000"/>
                              <a:lumOff val="40000"/>
                            </a:schemeClr>
                          </a:solidFill>
                        </a:rPr>
                        <a:t>4,8 t</a:t>
                      </a:r>
                    </a:p>
                  </a:txBody>
                  <a:tcPr marL="52004" marR="52004" marT="25998" marB="25998"/>
                </a:tc>
                <a:extLst>
                  <a:ext uri="{0D108BD9-81ED-4DB2-BD59-A6C34878D82A}">
                    <a16:rowId xmlns:a16="http://schemas.microsoft.com/office/drawing/2014/main" val="387155597"/>
                  </a:ext>
                </a:extLst>
              </a:tr>
            </a:tbl>
          </a:graphicData>
        </a:graphic>
      </p:graphicFrame>
      <p:pic>
        <p:nvPicPr>
          <p:cNvPr id="17" name="Grafik 16">
            <a:extLst>
              <a:ext uri="{FF2B5EF4-FFF2-40B4-BE49-F238E27FC236}">
                <a16:creationId xmlns:a16="http://schemas.microsoft.com/office/drawing/2014/main" id="{3972CA8B-D365-ABA4-6D36-29DCF0792C08}"/>
              </a:ext>
            </a:extLst>
          </p:cNvPr>
          <p:cNvPicPr>
            <a:picLocks noChangeAspect="1"/>
          </p:cNvPicPr>
          <p:nvPr/>
        </p:nvPicPr>
        <p:blipFill>
          <a:blip r:embed="rId2"/>
          <a:stretch>
            <a:fillRect/>
          </a:stretch>
        </p:blipFill>
        <p:spPr>
          <a:xfrm>
            <a:off x="317591" y="1467383"/>
            <a:ext cx="2591162" cy="4809588"/>
          </a:xfrm>
          <a:prstGeom prst="rect">
            <a:avLst/>
          </a:prstGeom>
        </p:spPr>
      </p:pic>
      <p:graphicFrame>
        <p:nvGraphicFramePr>
          <p:cNvPr id="18" name="Tabelle 17">
            <a:extLst>
              <a:ext uri="{FF2B5EF4-FFF2-40B4-BE49-F238E27FC236}">
                <a16:creationId xmlns:a16="http://schemas.microsoft.com/office/drawing/2014/main" id="{112155F0-9503-746C-BE7A-4C2546A9564D}"/>
              </a:ext>
            </a:extLst>
          </p:cNvPr>
          <p:cNvGraphicFramePr>
            <a:graphicFrameLocks noGrp="1"/>
          </p:cNvGraphicFramePr>
          <p:nvPr/>
        </p:nvGraphicFramePr>
        <p:xfrm>
          <a:off x="8938325" y="1425813"/>
          <a:ext cx="2511209" cy="4898432"/>
        </p:xfrm>
        <a:graphic>
          <a:graphicData uri="http://schemas.openxmlformats.org/drawingml/2006/table">
            <a:tbl>
              <a:tblPr bandRow="1">
                <a:tableStyleId>{5C22544A-7EE6-4342-B048-85BDC9FD1C3A}</a:tableStyleId>
              </a:tblPr>
              <a:tblGrid>
                <a:gridCol w="1614486">
                  <a:extLst>
                    <a:ext uri="{9D8B030D-6E8A-4147-A177-3AD203B41FA5}">
                      <a16:colId xmlns:a16="http://schemas.microsoft.com/office/drawing/2014/main" val="369112752"/>
                    </a:ext>
                  </a:extLst>
                </a:gridCol>
                <a:gridCol w="896723">
                  <a:extLst>
                    <a:ext uri="{9D8B030D-6E8A-4147-A177-3AD203B41FA5}">
                      <a16:colId xmlns:a16="http://schemas.microsoft.com/office/drawing/2014/main" val="3132391408"/>
                    </a:ext>
                  </a:extLst>
                </a:gridCol>
              </a:tblGrid>
              <a:tr h="289520">
                <a:tc>
                  <a:txBody>
                    <a:bodyPr/>
                    <a:lstStyle/>
                    <a:p>
                      <a:r>
                        <a:rPr lang="de-DE" sz="1700" dirty="0"/>
                        <a:t>Schweiz</a:t>
                      </a:r>
                    </a:p>
                  </a:txBody>
                  <a:tcPr marL="25863" marR="25863" marT="12930" marB="12930"/>
                </a:tc>
                <a:tc>
                  <a:txBody>
                    <a:bodyPr/>
                    <a:lstStyle/>
                    <a:p>
                      <a:r>
                        <a:rPr lang="de-DE" sz="1700" dirty="0"/>
                        <a:t>0,06 t</a:t>
                      </a:r>
                    </a:p>
                  </a:txBody>
                  <a:tcPr marL="25863" marR="25863" marT="12930" marB="12930"/>
                </a:tc>
                <a:extLst>
                  <a:ext uri="{0D108BD9-81ED-4DB2-BD59-A6C34878D82A}">
                    <a16:rowId xmlns:a16="http://schemas.microsoft.com/office/drawing/2014/main" val="927788772"/>
                  </a:ext>
                </a:extLst>
              </a:tr>
              <a:tr h="329208">
                <a:tc>
                  <a:txBody>
                    <a:bodyPr/>
                    <a:lstStyle/>
                    <a:p>
                      <a:r>
                        <a:rPr lang="de-DE" sz="1700" dirty="0"/>
                        <a:t>Schweden</a:t>
                      </a:r>
                    </a:p>
                  </a:txBody>
                  <a:tcPr marL="25863" marR="25863" marT="12930" marB="12930"/>
                </a:tc>
                <a:tc>
                  <a:txBody>
                    <a:bodyPr/>
                    <a:lstStyle/>
                    <a:p>
                      <a:r>
                        <a:rPr lang="de-DE" sz="1700" dirty="0"/>
                        <a:t>0,07 t</a:t>
                      </a:r>
                    </a:p>
                  </a:txBody>
                  <a:tcPr marL="25863" marR="25863" marT="12930" marB="12930"/>
                </a:tc>
                <a:extLst>
                  <a:ext uri="{0D108BD9-81ED-4DB2-BD59-A6C34878D82A}">
                    <a16:rowId xmlns:a16="http://schemas.microsoft.com/office/drawing/2014/main" val="3934570665"/>
                  </a:ext>
                </a:extLst>
              </a:tr>
              <a:tr h="329208">
                <a:tc>
                  <a:txBody>
                    <a:bodyPr/>
                    <a:lstStyle/>
                    <a:p>
                      <a:r>
                        <a:rPr lang="de-DE" sz="1700" dirty="0"/>
                        <a:t>Frankreich</a:t>
                      </a:r>
                    </a:p>
                  </a:txBody>
                  <a:tcPr marL="25863" marR="25863" marT="12930" marB="12930"/>
                </a:tc>
                <a:tc>
                  <a:txBody>
                    <a:bodyPr/>
                    <a:lstStyle/>
                    <a:p>
                      <a:r>
                        <a:rPr lang="de-DE" sz="1700" dirty="0"/>
                        <a:t>0,10 t</a:t>
                      </a:r>
                    </a:p>
                  </a:txBody>
                  <a:tcPr marL="25863" marR="25863" marT="12930" marB="12930"/>
                </a:tc>
                <a:extLst>
                  <a:ext uri="{0D108BD9-81ED-4DB2-BD59-A6C34878D82A}">
                    <a16:rowId xmlns:a16="http://schemas.microsoft.com/office/drawing/2014/main" val="829372226"/>
                  </a:ext>
                </a:extLst>
              </a:tr>
              <a:tr h="329208">
                <a:tc>
                  <a:txBody>
                    <a:bodyPr/>
                    <a:lstStyle/>
                    <a:p>
                      <a:r>
                        <a:rPr lang="de-DE" sz="1700" dirty="0"/>
                        <a:t>UK</a:t>
                      </a:r>
                    </a:p>
                  </a:txBody>
                  <a:tcPr marL="25863" marR="25863" marT="12930" marB="12930"/>
                </a:tc>
                <a:tc>
                  <a:txBody>
                    <a:bodyPr/>
                    <a:lstStyle/>
                    <a:p>
                      <a:r>
                        <a:rPr lang="de-DE" sz="1700" dirty="0"/>
                        <a:t>0,11 t</a:t>
                      </a:r>
                    </a:p>
                  </a:txBody>
                  <a:tcPr marL="25863" marR="25863" marT="12930" marB="12930"/>
                </a:tc>
                <a:extLst>
                  <a:ext uri="{0D108BD9-81ED-4DB2-BD59-A6C34878D82A}">
                    <a16:rowId xmlns:a16="http://schemas.microsoft.com/office/drawing/2014/main" val="613432334"/>
                  </a:ext>
                </a:extLst>
              </a:tr>
              <a:tr h="329208">
                <a:tc>
                  <a:txBody>
                    <a:bodyPr/>
                    <a:lstStyle/>
                    <a:p>
                      <a:r>
                        <a:rPr lang="de-DE" sz="1700" dirty="0">
                          <a:solidFill>
                            <a:schemeClr val="tx1"/>
                          </a:solidFill>
                        </a:rPr>
                        <a:t>Österreich</a:t>
                      </a:r>
                    </a:p>
                  </a:txBody>
                  <a:tcPr marL="25863" marR="25863" marT="12930" marB="12930"/>
                </a:tc>
                <a:tc>
                  <a:txBody>
                    <a:bodyPr/>
                    <a:lstStyle/>
                    <a:p>
                      <a:r>
                        <a:rPr lang="de-DE" sz="1700" dirty="0"/>
                        <a:t>0,12 t</a:t>
                      </a:r>
                    </a:p>
                  </a:txBody>
                  <a:tcPr marL="25863" marR="25863" marT="12930" marB="12930"/>
                </a:tc>
                <a:extLst>
                  <a:ext uri="{0D108BD9-81ED-4DB2-BD59-A6C34878D82A}">
                    <a16:rowId xmlns:a16="http://schemas.microsoft.com/office/drawing/2014/main" val="817418354"/>
                  </a:ext>
                </a:extLst>
              </a:tr>
              <a:tr h="329208">
                <a:tc>
                  <a:txBody>
                    <a:bodyPr/>
                    <a:lstStyle/>
                    <a:p>
                      <a:r>
                        <a:rPr lang="de-DE" sz="1700" dirty="0">
                          <a:solidFill>
                            <a:srgbClr val="00B050"/>
                          </a:solidFill>
                        </a:rPr>
                        <a:t>Deutschland</a:t>
                      </a:r>
                    </a:p>
                  </a:txBody>
                  <a:tcPr marL="25863" marR="25863" marT="12930" marB="12930"/>
                </a:tc>
                <a:tc>
                  <a:txBody>
                    <a:bodyPr/>
                    <a:lstStyle/>
                    <a:p>
                      <a:r>
                        <a:rPr lang="de-DE" sz="1700" dirty="0"/>
                        <a:t>0,15 t</a:t>
                      </a:r>
                    </a:p>
                  </a:txBody>
                  <a:tcPr marL="25863" marR="25863" marT="12930" marB="12930"/>
                </a:tc>
                <a:extLst>
                  <a:ext uri="{0D108BD9-81ED-4DB2-BD59-A6C34878D82A}">
                    <a16:rowId xmlns:a16="http://schemas.microsoft.com/office/drawing/2014/main" val="3379198127"/>
                  </a:ext>
                </a:extLst>
              </a:tr>
              <a:tr h="329208">
                <a:tc>
                  <a:txBody>
                    <a:bodyPr/>
                    <a:lstStyle/>
                    <a:p>
                      <a:r>
                        <a:rPr lang="de-DE" sz="1700" dirty="0"/>
                        <a:t>Japan</a:t>
                      </a:r>
                    </a:p>
                  </a:txBody>
                  <a:tcPr marL="25863" marR="25863" marT="12930" marB="12930"/>
                </a:tc>
                <a:tc>
                  <a:txBody>
                    <a:bodyPr/>
                    <a:lstStyle/>
                    <a:p>
                      <a:r>
                        <a:rPr lang="de-DE" sz="1700" dirty="0"/>
                        <a:t>0,21 t</a:t>
                      </a:r>
                    </a:p>
                  </a:txBody>
                  <a:tcPr marL="25863" marR="25863" marT="12930" marB="12930"/>
                </a:tc>
                <a:extLst>
                  <a:ext uri="{0D108BD9-81ED-4DB2-BD59-A6C34878D82A}">
                    <a16:rowId xmlns:a16="http://schemas.microsoft.com/office/drawing/2014/main" val="3920055003"/>
                  </a:ext>
                </a:extLst>
              </a:tr>
              <a:tr h="329208">
                <a:tc>
                  <a:txBody>
                    <a:bodyPr/>
                    <a:lstStyle/>
                    <a:p>
                      <a:r>
                        <a:rPr lang="de-DE" sz="1700" dirty="0"/>
                        <a:t>Tschechien</a:t>
                      </a:r>
                    </a:p>
                  </a:txBody>
                  <a:tcPr marL="25863" marR="25863" marT="12930" marB="12930"/>
                </a:tc>
                <a:tc>
                  <a:txBody>
                    <a:bodyPr/>
                    <a:lstStyle/>
                    <a:p>
                      <a:r>
                        <a:rPr lang="de-DE" sz="1700" dirty="0"/>
                        <a:t>0,22 t</a:t>
                      </a:r>
                    </a:p>
                  </a:txBody>
                  <a:tcPr marL="25863" marR="25863" marT="12930" marB="12930"/>
                </a:tc>
                <a:extLst>
                  <a:ext uri="{0D108BD9-81ED-4DB2-BD59-A6C34878D82A}">
                    <a16:rowId xmlns:a16="http://schemas.microsoft.com/office/drawing/2014/main" val="2607291440"/>
                  </a:ext>
                </a:extLst>
              </a:tr>
              <a:tr h="329208">
                <a:tc>
                  <a:txBody>
                    <a:bodyPr/>
                    <a:lstStyle/>
                    <a:p>
                      <a:r>
                        <a:rPr lang="de-DE" sz="1700" dirty="0"/>
                        <a:t>USA</a:t>
                      </a:r>
                    </a:p>
                  </a:txBody>
                  <a:tcPr marL="25863" marR="25863" marT="12930" marB="12930"/>
                </a:tc>
                <a:tc>
                  <a:txBody>
                    <a:bodyPr/>
                    <a:lstStyle/>
                    <a:p>
                      <a:r>
                        <a:rPr lang="de-DE" sz="1700" dirty="0"/>
                        <a:t>0,22 t</a:t>
                      </a:r>
                    </a:p>
                  </a:txBody>
                  <a:tcPr marL="25863" marR="25863" marT="12930" marB="12930"/>
                </a:tc>
                <a:extLst>
                  <a:ext uri="{0D108BD9-81ED-4DB2-BD59-A6C34878D82A}">
                    <a16:rowId xmlns:a16="http://schemas.microsoft.com/office/drawing/2014/main" val="846591563"/>
                  </a:ext>
                </a:extLst>
              </a:tr>
              <a:tr h="329208">
                <a:tc>
                  <a:txBody>
                    <a:bodyPr/>
                    <a:lstStyle/>
                    <a:p>
                      <a:r>
                        <a:rPr lang="de-DE" sz="1700" dirty="0"/>
                        <a:t>Süd-Korea</a:t>
                      </a:r>
                    </a:p>
                  </a:txBody>
                  <a:tcPr marL="25863" marR="25863" marT="12930" marB="12930"/>
                </a:tc>
                <a:tc>
                  <a:txBody>
                    <a:bodyPr/>
                    <a:lstStyle/>
                    <a:p>
                      <a:r>
                        <a:rPr lang="de-DE" sz="1700" dirty="0"/>
                        <a:t>0,27 t</a:t>
                      </a:r>
                    </a:p>
                  </a:txBody>
                  <a:tcPr marL="25863" marR="25863" marT="12930" marB="12930"/>
                </a:tc>
                <a:extLst>
                  <a:ext uri="{0D108BD9-81ED-4DB2-BD59-A6C34878D82A}">
                    <a16:rowId xmlns:a16="http://schemas.microsoft.com/office/drawing/2014/main" val="709280203"/>
                  </a:ext>
                </a:extLst>
              </a:tr>
              <a:tr h="329208">
                <a:tc>
                  <a:txBody>
                    <a:bodyPr/>
                    <a:lstStyle/>
                    <a:p>
                      <a:r>
                        <a:rPr lang="de-DE" sz="1700" dirty="0"/>
                        <a:t>Kanada</a:t>
                      </a:r>
                    </a:p>
                  </a:txBody>
                  <a:tcPr marL="25863" marR="25863" marT="12930" marB="12930"/>
                </a:tc>
                <a:tc>
                  <a:txBody>
                    <a:bodyPr/>
                    <a:lstStyle/>
                    <a:p>
                      <a:r>
                        <a:rPr lang="de-DE" sz="1700" dirty="0"/>
                        <a:t>0,31 t</a:t>
                      </a:r>
                    </a:p>
                  </a:txBody>
                  <a:tcPr marL="25863" marR="25863" marT="12930" marB="12930"/>
                </a:tc>
                <a:extLst>
                  <a:ext uri="{0D108BD9-81ED-4DB2-BD59-A6C34878D82A}">
                    <a16:rowId xmlns:a16="http://schemas.microsoft.com/office/drawing/2014/main" val="2877230013"/>
                  </a:ext>
                </a:extLst>
              </a:tr>
              <a:tr h="329208">
                <a:tc>
                  <a:txBody>
                    <a:bodyPr/>
                    <a:lstStyle/>
                    <a:p>
                      <a:r>
                        <a:rPr lang="de-DE" sz="1700" dirty="0"/>
                        <a:t>Katar</a:t>
                      </a:r>
                    </a:p>
                  </a:txBody>
                  <a:tcPr marL="25863" marR="25863" marT="12930" marB="12930"/>
                </a:tc>
                <a:tc>
                  <a:txBody>
                    <a:bodyPr/>
                    <a:lstStyle/>
                    <a:p>
                      <a:r>
                        <a:rPr lang="de-DE" sz="1700" dirty="0"/>
                        <a:t>0,39 t</a:t>
                      </a:r>
                    </a:p>
                  </a:txBody>
                  <a:tcPr marL="25863" marR="25863" marT="12930" marB="12930"/>
                </a:tc>
                <a:extLst>
                  <a:ext uri="{0D108BD9-81ED-4DB2-BD59-A6C34878D82A}">
                    <a16:rowId xmlns:a16="http://schemas.microsoft.com/office/drawing/2014/main" val="3222508771"/>
                  </a:ext>
                </a:extLst>
              </a:tr>
              <a:tr h="329208">
                <a:tc>
                  <a:txBody>
                    <a:bodyPr/>
                    <a:lstStyle/>
                    <a:p>
                      <a:r>
                        <a:rPr lang="de-DE" sz="1700" dirty="0"/>
                        <a:t>Russland</a:t>
                      </a:r>
                    </a:p>
                  </a:txBody>
                  <a:tcPr marL="25863" marR="25863" marT="12930" marB="12930"/>
                </a:tc>
                <a:tc>
                  <a:txBody>
                    <a:bodyPr/>
                    <a:lstStyle/>
                    <a:p>
                      <a:r>
                        <a:rPr lang="de-DE" sz="1700" dirty="0"/>
                        <a:t>0,47 t</a:t>
                      </a:r>
                    </a:p>
                  </a:txBody>
                  <a:tcPr marL="25863" marR="25863" marT="12930" marB="12930"/>
                </a:tc>
                <a:extLst>
                  <a:ext uri="{0D108BD9-81ED-4DB2-BD59-A6C34878D82A}">
                    <a16:rowId xmlns:a16="http://schemas.microsoft.com/office/drawing/2014/main" val="290663159"/>
                  </a:ext>
                </a:extLst>
              </a:tr>
              <a:tr h="329208">
                <a:tc>
                  <a:txBody>
                    <a:bodyPr/>
                    <a:lstStyle/>
                    <a:p>
                      <a:r>
                        <a:rPr lang="de-DE" sz="1700" dirty="0">
                          <a:solidFill>
                            <a:srgbClr val="FF0000"/>
                          </a:solidFill>
                        </a:rPr>
                        <a:t>China</a:t>
                      </a:r>
                    </a:p>
                  </a:txBody>
                  <a:tcPr marL="25863" marR="25863" marT="12930" marB="12930"/>
                </a:tc>
                <a:tc>
                  <a:txBody>
                    <a:bodyPr/>
                    <a:lstStyle/>
                    <a:p>
                      <a:r>
                        <a:rPr lang="de-DE" sz="1700" dirty="0">
                          <a:solidFill>
                            <a:srgbClr val="FF0000"/>
                          </a:solidFill>
                        </a:rPr>
                        <a:t>0,49 t</a:t>
                      </a:r>
                    </a:p>
                  </a:txBody>
                  <a:tcPr marL="25863" marR="25863" marT="12930" marB="12930"/>
                </a:tc>
                <a:extLst>
                  <a:ext uri="{0D108BD9-81ED-4DB2-BD59-A6C34878D82A}">
                    <a16:rowId xmlns:a16="http://schemas.microsoft.com/office/drawing/2014/main" val="1101082272"/>
                  </a:ext>
                </a:extLst>
              </a:tr>
              <a:tr h="329208">
                <a:tc>
                  <a:txBody>
                    <a:bodyPr/>
                    <a:lstStyle/>
                    <a:p>
                      <a:r>
                        <a:rPr lang="de-DE" sz="1700" dirty="0">
                          <a:solidFill>
                            <a:schemeClr val="tx2">
                              <a:lumMod val="60000"/>
                              <a:lumOff val="40000"/>
                            </a:schemeClr>
                          </a:solidFill>
                        </a:rPr>
                        <a:t>Welt</a:t>
                      </a:r>
                    </a:p>
                  </a:txBody>
                  <a:tcPr marL="25863" marR="25863" marT="12930" marB="12930"/>
                </a:tc>
                <a:tc>
                  <a:txBody>
                    <a:bodyPr/>
                    <a:lstStyle/>
                    <a:p>
                      <a:r>
                        <a:rPr lang="de-DE" sz="1700" dirty="0">
                          <a:solidFill>
                            <a:schemeClr val="tx2">
                              <a:lumMod val="60000"/>
                              <a:lumOff val="40000"/>
                            </a:schemeClr>
                          </a:solidFill>
                        </a:rPr>
                        <a:t>0,28 t</a:t>
                      </a:r>
                    </a:p>
                  </a:txBody>
                  <a:tcPr marL="25863" marR="25863" marT="12930" marB="12930"/>
                </a:tc>
                <a:extLst>
                  <a:ext uri="{0D108BD9-81ED-4DB2-BD59-A6C34878D82A}">
                    <a16:rowId xmlns:a16="http://schemas.microsoft.com/office/drawing/2014/main" val="387155597"/>
                  </a:ext>
                </a:extLst>
              </a:tr>
            </a:tbl>
          </a:graphicData>
        </a:graphic>
      </p:graphicFrame>
      <p:pic>
        <p:nvPicPr>
          <p:cNvPr id="19" name="Grafik 18">
            <a:extLst>
              <a:ext uri="{FF2B5EF4-FFF2-40B4-BE49-F238E27FC236}">
                <a16:creationId xmlns:a16="http://schemas.microsoft.com/office/drawing/2014/main" id="{511C832A-40B7-62EF-8252-0967CD02267C}"/>
              </a:ext>
            </a:extLst>
          </p:cNvPr>
          <p:cNvPicPr>
            <a:picLocks noChangeAspect="1"/>
          </p:cNvPicPr>
          <p:nvPr/>
        </p:nvPicPr>
        <p:blipFill>
          <a:blip r:embed="rId3"/>
          <a:stretch>
            <a:fillRect/>
          </a:stretch>
        </p:blipFill>
        <p:spPr>
          <a:xfrm>
            <a:off x="3309560" y="4105301"/>
            <a:ext cx="2756839" cy="310923"/>
          </a:xfrm>
          <a:prstGeom prst="rect">
            <a:avLst/>
          </a:prstGeom>
        </p:spPr>
      </p:pic>
      <p:pic>
        <p:nvPicPr>
          <p:cNvPr id="20" name="Grafik 19">
            <a:extLst>
              <a:ext uri="{FF2B5EF4-FFF2-40B4-BE49-F238E27FC236}">
                <a16:creationId xmlns:a16="http://schemas.microsoft.com/office/drawing/2014/main" id="{DCC7AB3B-B670-A275-1CDE-5EC44864531F}"/>
              </a:ext>
            </a:extLst>
          </p:cNvPr>
          <p:cNvPicPr>
            <a:picLocks noChangeAspect="1"/>
          </p:cNvPicPr>
          <p:nvPr/>
        </p:nvPicPr>
        <p:blipFill>
          <a:blip r:embed="rId4"/>
          <a:stretch>
            <a:fillRect/>
          </a:stretch>
        </p:blipFill>
        <p:spPr>
          <a:xfrm>
            <a:off x="8938324" y="5659313"/>
            <a:ext cx="2511209" cy="353599"/>
          </a:xfrm>
          <a:prstGeom prst="rect">
            <a:avLst/>
          </a:prstGeom>
        </p:spPr>
      </p:pic>
      <p:pic>
        <p:nvPicPr>
          <p:cNvPr id="27" name="Grafik 26">
            <a:extLst>
              <a:ext uri="{FF2B5EF4-FFF2-40B4-BE49-F238E27FC236}">
                <a16:creationId xmlns:a16="http://schemas.microsoft.com/office/drawing/2014/main" id="{C677F75A-00AB-E6D4-0853-DDE7AA8810F4}"/>
              </a:ext>
            </a:extLst>
          </p:cNvPr>
          <p:cNvPicPr>
            <a:picLocks noChangeAspect="1"/>
          </p:cNvPicPr>
          <p:nvPr/>
        </p:nvPicPr>
        <p:blipFill>
          <a:blip r:embed="rId5"/>
          <a:stretch>
            <a:fillRect/>
          </a:stretch>
        </p:blipFill>
        <p:spPr>
          <a:xfrm>
            <a:off x="6226474" y="1467383"/>
            <a:ext cx="2511209" cy="4898434"/>
          </a:xfrm>
          <a:prstGeom prst="rect">
            <a:avLst/>
          </a:prstGeom>
        </p:spPr>
      </p:pic>
    </p:spTree>
    <p:extLst>
      <p:ext uri="{BB962C8B-B14F-4D97-AF65-F5344CB8AC3E}">
        <p14:creationId xmlns:p14="http://schemas.microsoft.com/office/powerpoint/2010/main" val="371165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Himmel, Wolke, draußen, Verschmutzung enthält.&#10;&#10;Automatisch generierte Beschreibung">
            <a:extLst>
              <a:ext uri="{FF2B5EF4-FFF2-40B4-BE49-F238E27FC236}">
                <a16:creationId xmlns:a16="http://schemas.microsoft.com/office/drawing/2014/main" id="{D9865418-2205-C7A2-B5D0-B9ABEF07C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
            <a:ext cx="6096000" cy="6857999"/>
          </a:xfrm>
          <a:prstGeom prst="rect">
            <a:avLst/>
          </a:prstGeom>
        </p:spPr>
      </p:pic>
      <p:pic>
        <p:nvPicPr>
          <p:cNvPr id="6" name="Grafik 5" descr="Ein Bild, das Himmel, draußen, Wolke, Luftfotografie enthält.&#10;&#10;Automatisch generierte Beschreibung">
            <a:extLst>
              <a:ext uri="{FF2B5EF4-FFF2-40B4-BE49-F238E27FC236}">
                <a16:creationId xmlns:a16="http://schemas.microsoft.com/office/drawing/2014/main" id="{9AF53106-CCE6-CF5C-87D1-0103AC2CF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095999" cy="6857999"/>
          </a:xfrm>
          <a:prstGeom prst="rect">
            <a:avLst/>
          </a:prstGeom>
        </p:spPr>
      </p:pic>
      <p:sp>
        <p:nvSpPr>
          <p:cNvPr id="7" name="Textfeld 6">
            <a:extLst>
              <a:ext uri="{FF2B5EF4-FFF2-40B4-BE49-F238E27FC236}">
                <a16:creationId xmlns:a16="http://schemas.microsoft.com/office/drawing/2014/main" id="{4128A8B5-6CCB-A86F-2BCA-A75B46B59C26}"/>
              </a:ext>
            </a:extLst>
          </p:cNvPr>
          <p:cNvSpPr txBox="1"/>
          <p:nvPr/>
        </p:nvSpPr>
        <p:spPr>
          <a:xfrm>
            <a:off x="5270735" y="451588"/>
            <a:ext cx="6800849"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Das bedeutet:</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E</a:t>
            </a:r>
            <a:r>
              <a:rPr kumimoji="0" lang="de-DE" altLang="de-DE" sz="3600" b="1" i="0" u="none" strike="noStrike" kern="1200" cap="none" spc="0" normalizeH="0" baseline="0" noProof="0" dirty="0" err="1">
                <a:ln>
                  <a:noFill/>
                </a:ln>
                <a:solidFill>
                  <a:srgbClr val="FF0000"/>
                </a:solidFill>
                <a:effectLst/>
                <a:uLnTx/>
                <a:uFillTx/>
                <a:latin typeface="Calibri"/>
                <a:ea typeface="+mn-ea"/>
                <a:cs typeface="Arial" panose="020B0604020202020204" pitchFamily="34" charset="0"/>
              </a:rPr>
              <a:t>ine</a:t>
            </a: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Verlagerung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einer Produktion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aus Deutschland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nach China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erhöht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die CO</a:t>
            </a:r>
            <a:r>
              <a:rPr kumimoji="0" lang="de-DE" altLang="de-DE" sz="3600" b="1" i="0" u="none" strike="noStrike" kern="1200" cap="none" spc="0" normalizeH="0" baseline="-25000" noProof="0" dirty="0">
                <a:ln>
                  <a:noFill/>
                </a:ln>
                <a:solidFill>
                  <a:srgbClr val="FF0000"/>
                </a:solidFill>
                <a:effectLst/>
                <a:uLnTx/>
                <a:uFillTx/>
                <a:latin typeface="Calibri"/>
                <a:ea typeface="+mn-ea"/>
                <a:cs typeface="Arial" panose="020B0604020202020204" pitchFamily="34" charset="0"/>
              </a:rPr>
              <a:t>2</a:t>
            </a: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Emission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auf mehr </a:t>
            </a:r>
            <a:b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br>
            <a:r>
              <a:rPr kumimoji="0" lang="de-DE" altLang="de-DE" sz="3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als das Dreifache</a:t>
            </a:r>
            <a:endParaRPr kumimoji="0" lang="de-DE"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98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a:extLst>
              <a:ext uri="{FF2B5EF4-FFF2-40B4-BE49-F238E27FC236}">
                <a16:creationId xmlns:a16="http://schemas.microsoft.com/office/drawing/2014/main" id="{D72287F9-A397-BD3A-552C-245CA358B148}"/>
              </a:ext>
            </a:extLst>
          </p:cNvPr>
          <p:cNvSpPr/>
          <p:nvPr/>
        </p:nvSpPr>
        <p:spPr>
          <a:xfrm>
            <a:off x="318447" y="2067840"/>
            <a:ext cx="1715498" cy="4515519"/>
          </a:xfrm>
          <a:prstGeom prst="homePlate">
            <a:avLst>
              <a:gd name="adj" fmla="val 212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D1009002-76FE-239E-82AC-9583BCA0373D}"/>
              </a:ext>
            </a:extLst>
          </p:cNvPr>
          <p:cNvSpPr>
            <a:spLocks noGrp="1"/>
          </p:cNvSpPr>
          <p:nvPr>
            <p:ph type="title"/>
          </p:nvPr>
        </p:nvSpPr>
        <p:spPr/>
        <p:txBody>
          <a:bodyPr/>
          <a:lstStyle/>
          <a:p>
            <a:r>
              <a:rPr lang="de-DE" sz="3200" b="1" dirty="0"/>
              <a:t>Der nächste Angriff auf die Industrie wird vom Wirtschaftsminister und der Bundesnetzagentur vorbereitet: </a:t>
            </a:r>
          </a:p>
        </p:txBody>
      </p:sp>
      <p:sp>
        <p:nvSpPr>
          <p:cNvPr id="5" name="Textfeld 4">
            <a:extLst>
              <a:ext uri="{FF2B5EF4-FFF2-40B4-BE49-F238E27FC236}">
                <a16:creationId xmlns:a16="http://schemas.microsoft.com/office/drawing/2014/main" id="{2733C7E9-BC5A-0FC6-1716-9EB1357692AD}"/>
              </a:ext>
            </a:extLst>
          </p:cNvPr>
          <p:cNvSpPr txBox="1"/>
          <p:nvPr/>
        </p:nvSpPr>
        <p:spPr>
          <a:xfrm>
            <a:off x="-1" y="1490243"/>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Volatilität des verfügbaren EE-Stroms nach Stromquellen Anfang September 2024 in GW </a:t>
            </a:r>
          </a:p>
        </p:txBody>
      </p:sp>
      <p:grpSp>
        <p:nvGrpSpPr>
          <p:cNvPr id="15" name="Gruppieren 14">
            <a:extLst>
              <a:ext uri="{FF2B5EF4-FFF2-40B4-BE49-F238E27FC236}">
                <a16:creationId xmlns:a16="http://schemas.microsoft.com/office/drawing/2014/main" id="{F12A4E12-1037-572B-ACA8-33D1CBD45073}"/>
              </a:ext>
            </a:extLst>
          </p:cNvPr>
          <p:cNvGrpSpPr/>
          <p:nvPr/>
        </p:nvGrpSpPr>
        <p:grpSpPr>
          <a:xfrm>
            <a:off x="10158056" y="2067842"/>
            <a:ext cx="1833228" cy="4515519"/>
            <a:chOff x="10158056" y="2067842"/>
            <a:chExt cx="1833228" cy="4515519"/>
          </a:xfrm>
        </p:grpSpPr>
        <p:sp>
          <p:nvSpPr>
            <p:cNvPr id="13" name="Richtungspfeil 12">
              <a:extLst>
                <a:ext uri="{FF2B5EF4-FFF2-40B4-BE49-F238E27FC236}">
                  <a16:creationId xmlns:a16="http://schemas.microsoft.com/office/drawing/2014/main" id="{4371173E-D468-7A0A-3F50-6DAA41847B6E}"/>
                </a:ext>
              </a:extLst>
            </p:cNvPr>
            <p:cNvSpPr/>
            <p:nvPr/>
          </p:nvSpPr>
          <p:spPr>
            <a:xfrm flipH="1">
              <a:off x="10158056" y="2067842"/>
              <a:ext cx="1833228" cy="4515519"/>
            </a:xfrm>
            <a:prstGeom prst="homePlate">
              <a:avLst>
                <a:gd name="adj" fmla="val 2963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feld 3">
              <a:extLst>
                <a:ext uri="{FF2B5EF4-FFF2-40B4-BE49-F238E27FC236}">
                  <a16:creationId xmlns:a16="http://schemas.microsoft.com/office/drawing/2014/main" id="{F80F7897-0E7F-7885-677B-0FDE7EB94378}"/>
                </a:ext>
              </a:extLst>
            </p:cNvPr>
            <p:cNvSpPr txBox="1"/>
            <p:nvPr/>
          </p:nvSpPr>
          <p:spPr>
            <a:xfrm>
              <a:off x="10293984" y="3067859"/>
              <a:ext cx="16973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Habeck: Forderung </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nach</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Produktions-verlagerung </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in sonnen- </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und </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windreiche Zeiten </a:t>
              </a:r>
            </a:p>
          </p:txBody>
        </p:sp>
      </p:grpSp>
      <p:sp>
        <p:nvSpPr>
          <p:cNvPr id="14" name="Textfeld 13">
            <a:extLst>
              <a:ext uri="{FF2B5EF4-FFF2-40B4-BE49-F238E27FC236}">
                <a16:creationId xmlns:a16="http://schemas.microsoft.com/office/drawing/2014/main" id="{04A63647-2500-61B4-2DDB-6978A6DD55BA}"/>
              </a:ext>
            </a:extLst>
          </p:cNvPr>
          <p:cNvSpPr txBox="1"/>
          <p:nvPr/>
        </p:nvSpPr>
        <p:spPr>
          <a:xfrm>
            <a:off x="377988" y="3115480"/>
            <a:ext cx="145081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Verfügbarkeit</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des Stroms</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aus Erneuerbaren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Energien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 in sonnen-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reichen </a:t>
            </a:r>
            <a:r>
              <a:rPr kumimoji="0" lang="de-DE" sz="1600" b="1" i="0" u="none" strike="noStrike" kern="1200" cap="none" spc="0" normalizeH="0" baseline="0" noProof="0" dirty="0">
                <a:ln>
                  <a:noFill/>
                </a:ln>
                <a:solidFill>
                  <a:srgbClr val="FFC000"/>
                </a:solidFill>
                <a:effectLst/>
                <a:uLnTx/>
                <a:uFillTx/>
                <a:latin typeface="Calibri"/>
                <a:ea typeface="+mn-ea"/>
                <a:cs typeface="+mn-cs"/>
              </a:rPr>
              <a:t>(Gelb)</a:t>
            </a:r>
            <a:r>
              <a:rPr kumimoji="0" lang="de-DE" sz="1600" b="1" i="0" u="none" strike="noStrike" kern="1200" cap="none" spc="0" normalizeH="0" baseline="0" noProof="0" dirty="0">
                <a:ln>
                  <a:noFill/>
                </a:ln>
                <a:solidFill>
                  <a:prstClr val="black"/>
                </a:solidFill>
                <a:effectLst/>
                <a:uLnTx/>
                <a:uFillTx/>
                <a:latin typeface="Calibri"/>
                <a:ea typeface="+mn-ea"/>
                <a:cs typeface="+mn-cs"/>
              </a:rPr>
              <a:t> </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und windreichen Zeiten </a:t>
            </a:r>
            <a:r>
              <a:rPr kumimoji="0" lang="de-DE" sz="1600" b="1" i="0" u="none" strike="noStrike" kern="1200" cap="none" spc="0" normalizeH="0" baseline="0" noProof="0" dirty="0">
                <a:ln>
                  <a:noFill/>
                </a:ln>
                <a:solidFill>
                  <a:srgbClr val="0070C0"/>
                </a:solidFill>
                <a:effectLst/>
                <a:uLnTx/>
                <a:uFillTx/>
                <a:latin typeface="Calibri"/>
                <a:ea typeface="+mn-ea"/>
                <a:cs typeface="+mn-cs"/>
              </a:rPr>
              <a:t>(Blau)</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Grafik 6" descr="Ein Bild, das Text, Diagramm, Screenshot, Steigung enthält.&#10;&#10;Automatisch generierte Beschreibung">
            <a:extLst>
              <a:ext uri="{FF2B5EF4-FFF2-40B4-BE49-F238E27FC236}">
                <a16:creationId xmlns:a16="http://schemas.microsoft.com/office/drawing/2014/main" id="{4D0D8400-9034-BCCD-FA61-CC6E644B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334" y="2307771"/>
            <a:ext cx="8087721" cy="4160479"/>
          </a:xfrm>
          <a:prstGeom prst="rect">
            <a:avLst/>
          </a:prstGeom>
        </p:spPr>
      </p:pic>
    </p:spTree>
    <p:extLst>
      <p:ext uri="{BB962C8B-B14F-4D97-AF65-F5344CB8AC3E}">
        <p14:creationId xmlns:p14="http://schemas.microsoft.com/office/powerpoint/2010/main" val="116201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7D737-A9CD-836C-5EBA-3590C4DB0974}"/>
              </a:ext>
            </a:extLst>
          </p:cNvPr>
          <p:cNvSpPr>
            <a:spLocks noGrp="1"/>
          </p:cNvSpPr>
          <p:nvPr>
            <p:ph type="title"/>
          </p:nvPr>
        </p:nvSpPr>
        <p:spPr>
          <a:xfrm>
            <a:off x="2985796" y="192750"/>
            <a:ext cx="9051528" cy="7191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400" b="1" dirty="0"/>
              <a:t>Einsatz von Steuergeldern für Strom aus Erneuerbaren Energien:</a:t>
            </a:r>
            <a:br>
              <a:rPr lang="de-DE" sz="2400" b="1" dirty="0"/>
            </a:br>
            <a:r>
              <a:rPr lang="de-DE" sz="2400" b="1" dirty="0"/>
              <a:t>1,64 Milliarden € nur im August</a:t>
            </a:r>
          </a:p>
        </p:txBody>
      </p:sp>
      <p:sp>
        <p:nvSpPr>
          <p:cNvPr id="8" name="Textfeld 7">
            <a:extLst>
              <a:ext uri="{FF2B5EF4-FFF2-40B4-BE49-F238E27FC236}">
                <a16:creationId xmlns:a16="http://schemas.microsoft.com/office/drawing/2014/main" id="{0A2857BA-95CF-C21D-28E7-9CB9565E91A7}"/>
              </a:ext>
            </a:extLst>
          </p:cNvPr>
          <p:cNvSpPr txBox="1"/>
          <p:nvPr/>
        </p:nvSpPr>
        <p:spPr>
          <a:xfrm>
            <a:off x="5856035" y="6502990"/>
            <a:ext cx="5965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Quelle: R. Schuster Vernunftkraft Aug.2024</a:t>
            </a:r>
          </a:p>
        </p:txBody>
      </p:sp>
      <p:grpSp>
        <p:nvGrpSpPr>
          <p:cNvPr id="19" name="Gruppieren 18">
            <a:extLst>
              <a:ext uri="{FF2B5EF4-FFF2-40B4-BE49-F238E27FC236}">
                <a16:creationId xmlns:a16="http://schemas.microsoft.com/office/drawing/2014/main" id="{35588DCD-8308-A3B0-4C16-4A087FA8FFBA}"/>
              </a:ext>
            </a:extLst>
          </p:cNvPr>
          <p:cNvGrpSpPr/>
          <p:nvPr/>
        </p:nvGrpSpPr>
        <p:grpSpPr>
          <a:xfrm>
            <a:off x="3257275" y="1058399"/>
            <a:ext cx="8686771" cy="3073388"/>
            <a:chOff x="3257276" y="1058399"/>
            <a:chExt cx="8610599" cy="3531108"/>
          </a:xfrm>
        </p:grpSpPr>
        <p:pic>
          <p:nvPicPr>
            <p:cNvPr id="6" name="Grafik 5">
              <a:extLst>
                <a:ext uri="{FF2B5EF4-FFF2-40B4-BE49-F238E27FC236}">
                  <a16:creationId xmlns:a16="http://schemas.microsoft.com/office/drawing/2014/main" id="{AFB7EBBD-F199-609C-1D57-C72895FF466B}"/>
                </a:ext>
              </a:extLst>
            </p:cNvPr>
            <p:cNvPicPr>
              <a:picLocks noChangeAspect="1"/>
            </p:cNvPicPr>
            <p:nvPr/>
          </p:nvPicPr>
          <p:blipFill>
            <a:blip r:embed="rId2"/>
            <a:stretch>
              <a:fillRect/>
            </a:stretch>
          </p:blipFill>
          <p:spPr>
            <a:xfrm>
              <a:off x="3257276" y="1403990"/>
              <a:ext cx="8610599" cy="3185517"/>
            </a:xfrm>
            <a:prstGeom prst="rect">
              <a:avLst/>
            </a:prstGeom>
          </p:spPr>
        </p:pic>
        <p:sp>
          <p:nvSpPr>
            <p:cNvPr id="9" name="Textfeld 8">
              <a:extLst>
                <a:ext uri="{FF2B5EF4-FFF2-40B4-BE49-F238E27FC236}">
                  <a16:creationId xmlns:a16="http://schemas.microsoft.com/office/drawing/2014/main" id="{AA4B120E-9D0C-72E6-0E00-0B2024DC33A0}"/>
                </a:ext>
              </a:extLst>
            </p:cNvPr>
            <p:cNvSpPr txBox="1"/>
            <p:nvPr/>
          </p:nvSpPr>
          <p:spPr>
            <a:xfrm>
              <a:off x="4026090" y="1058399"/>
              <a:ext cx="78417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Volatilität des verfügbaren EE-Stroms nach Stromquellen im August 2024 in MW </a:t>
              </a:r>
            </a:p>
          </p:txBody>
        </p:sp>
      </p:grpSp>
      <p:grpSp>
        <p:nvGrpSpPr>
          <p:cNvPr id="22" name="Gruppieren 21">
            <a:extLst>
              <a:ext uri="{FF2B5EF4-FFF2-40B4-BE49-F238E27FC236}">
                <a16:creationId xmlns:a16="http://schemas.microsoft.com/office/drawing/2014/main" id="{6BD7A1D9-E5A2-0C7F-5CB1-9E2D4C462206}"/>
              </a:ext>
            </a:extLst>
          </p:cNvPr>
          <p:cNvGrpSpPr/>
          <p:nvPr/>
        </p:nvGrpSpPr>
        <p:grpSpPr>
          <a:xfrm>
            <a:off x="3223240" y="4176287"/>
            <a:ext cx="8720807" cy="2407076"/>
            <a:chOff x="3223240" y="4176287"/>
            <a:chExt cx="8720807" cy="2407076"/>
          </a:xfrm>
        </p:grpSpPr>
        <p:sp>
          <p:nvSpPr>
            <p:cNvPr id="3" name="Textfeld 2">
              <a:extLst>
                <a:ext uri="{FF2B5EF4-FFF2-40B4-BE49-F238E27FC236}">
                  <a16:creationId xmlns:a16="http://schemas.microsoft.com/office/drawing/2014/main" id="{394FFDBA-5A50-8722-5713-A1451E3A8B06}"/>
                </a:ext>
              </a:extLst>
            </p:cNvPr>
            <p:cNvSpPr txBox="1"/>
            <p:nvPr/>
          </p:nvSpPr>
          <p:spPr>
            <a:xfrm rot="16200000">
              <a:off x="2267466" y="5132061"/>
              <a:ext cx="22193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Millionen Euro/ pro Stunde</a:t>
              </a:r>
            </a:p>
          </p:txBody>
        </p:sp>
        <p:pic>
          <p:nvPicPr>
            <p:cNvPr id="4" name="Grafik 3">
              <a:extLst>
                <a:ext uri="{FF2B5EF4-FFF2-40B4-BE49-F238E27FC236}">
                  <a16:creationId xmlns:a16="http://schemas.microsoft.com/office/drawing/2014/main" id="{7D0D1795-6F5D-3216-AD41-0F6DDDBC2FE3}"/>
                </a:ext>
              </a:extLst>
            </p:cNvPr>
            <p:cNvPicPr>
              <a:picLocks noChangeAspect="1"/>
            </p:cNvPicPr>
            <p:nvPr/>
          </p:nvPicPr>
          <p:blipFill>
            <a:blip r:embed="rId3"/>
            <a:stretch>
              <a:fillRect/>
            </a:stretch>
          </p:blipFill>
          <p:spPr>
            <a:xfrm>
              <a:off x="3485862" y="4247526"/>
              <a:ext cx="8458185" cy="2335837"/>
            </a:xfrm>
            <a:prstGeom prst="rect">
              <a:avLst/>
            </a:prstGeom>
          </p:spPr>
        </p:pic>
        <p:sp>
          <p:nvSpPr>
            <p:cNvPr id="14" name="Textfeld 13">
              <a:extLst>
                <a:ext uri="{FF2B5EF4-FFF2-40B4-BE49-F238E27FC236}">
                  <a16:creationId xmlns:a16="http://schemas.microsoft.com/office/drawing/2014/main" id="{94AA0BFF-9F28-E859-BF6C-85ACED039198}"/>
                </a:ext>
              </a:extLst>
            </p:cNvPr>
            <p:cNvSpPr txBox="1"/>
            <p:nvPr/>
          </p:nvSpPr>
          <p:spPr>
            <a:xfrm>
              <a:off x="4102262" y="5698564"/>
              <a:ext cx="7841785"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Tägliche Zahlungen aus Steuergeldern in Millionen €/ pro Stunde</a:t>
              </a:r>
            </a:p>
          </p:txBody>
        </p:sp>
      </p:grpSp>
      <p:grpSp>
        <p:nvGrpSpPr>
          <p:cNvPr id="17" name="Gruppieren 16">
            <a:extLst>
              <a:ext uri="{FF2B5EF4-FFF2-40B4-BE49-F238E27FC236}">
                <a16:creationId xmlns:a16="http://schemas.microsoft.com/office/drawing/2014/main" id="{836872A4-C04C-A1DE-E32E-9969174F8F13}"/>
              </a:ext>
            </a:extLst>
          </p:cNvPr>
          <p:cNvGrpSpPr/>
          <p:nvPr/>
        </p:nvGrpSpPr>
        <p:grpSpPr>
          <a:xfrm>
            <a:off x="377572" y="957977"/>
            <a:ext cx="2879704" cy="2797755"/>
            <a:chOff x="377572" y="957977"/>
            <a:chExt cx="2879704" cy="2858349"/>
          </a:xfrm>
        </p:grpSpPr>
        <p:grpSp>
          <p:nvGrpSpPr>
            <p:cNvPr id="13" name="Gruppieren 12">
              <a:extLst>
                <a:ext uri="{FF2B5EF4-FFF2-40B4-BE49-F238E27FC236}">
                  <a16:creationId xmlns:a16="http://schemas.microsoft.com/office/drawing/2014/main" id="{F9CA82D7-DD8E-E8C6-264B-FB038A9C70EF}"/>
                </a:ext>
              </a:extLst>
            </p:cNvPr>
            <p:cNvGrpSpPr/>
            <p:nvPr/>
          </p:nvGrpSpPr>
          <p:grpSpPr>
            <a:xfrm>
              <a:off x="377572" y="1508002"/>
              <a:ext cx="2879704" cy="2308324"/>
              <a:chOff x="377572" y="1508002"/>
              <a:chExt cx="2879704" cy="2308324"/>
            </a:xfrm>
          </p:grpSpPr>
          <p:sp>
            <p:nvSpPr>
              <p:cNvPr id="10" name="Richtungspfeil 9">
                <a:extLst>
                  <a:ext uri="{FF2B5EF4-FFF2-40B4-BE49-F238E27FC236}">
                    <a16:creationId xmlns:a16="http://schemas.microsoft.com/office/drawing/2014/main" id="{7FFC8443-DA63-6A0C-B96C-248EFEB97936}"/>
                  </a:ext>
                </a:extLst>
              </p:cNvPr>
              <p:cNvSpPr/>
              <p:nvPr/>
            </p:nvSpPr>
            <p:spPr>
              <a:xfrm>
                <a:off x="377572" y="1508002"/>
                <a:ext cx="2879704" cy="2308324"/>
              </a:xfrm>
              <a:prstGeom prst="homePlate">
                <a:avLst>
                  <a:gd name="adj" fmla="val 172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feld 6">
                <a:extLst>
                  <a:ext uri="{FF2B5EF4-FFF2-40B4-BE49-F238E27FC236}">
                    <a16:creationId xmlns:a16="http://schemas.microsoft.com/office/drawing/2014/main" id="{4DBF72A8-F019-F1E9-01BE-A57C74C16CC9}"/>
                  </a:ext>
                </a:extLst>
              </p:cNvPr>
              <p:cNvSpPr txBox="1"/>
              <p:nvPr/>
            </p:nvSpPr>
            <p:spPr>
              <a:xfrm>
                <a:off x="382134" y="1772878"/>
                <a:ext cx="2684070" cy="1855210"/>
              </a:xfrm>
              <a:prstGeom prst="rect">
                <a:avLst/>
              </a:prstGeom>
              <a:noFill/>
            </p:spPr>
            <p:txBody>
              <a:bodyPr wrap="square" rtlCol="0">
                <a:spAutoFit/>
              </a:bodyPr>
              <a:lstStyle>
                <a:defPPr>
                  <a:defRPr lang="de-DE"/>
                </a:defPPr>
                <a:lvl1pPr marL="213750" indent="-213750">
                  <a:buFont typeface="Wingdings" pitchFamily="2" charset="2"/>
                  <a:buChar char="§"/>
                  <a:defRPr sz="1400"/>
                </a:lvl1pPr>
              </a:lstStyle>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In der Mittagssonne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gibt es zu viel Strom durch PV</a:t>
                </a:r>
                <a:br>
                  <a:rPr kumimoji="0" lang="de-DE" sz="1400" b="0" i="0" u="none" strike="noStrike" kern="1200" cap="none" spc="0" normalizeH="0" baseline="0" noProof="0" dirty="0">
                    <a:ln>
                      <a:noFill/>
                    </a:ln>
                    <a:solidFill>
                      <a:prstClr val="black"/>
                    </a:solidFill>
                    <a:effectLst/>
                    <a:uLnTx/>
                    <a:uFillTx/>
                    <a:latin typeface="Calibri"/>
                    <a:ea typeface="+mn-ea"/>
                    <a:cs typeface="+mn-cs"/>
                  </a:rPr>
                </a:b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Ca. 10 % des Strom muss aus konventionellen Kraftwerken mit rotierender Masse zur Frequenzstabilisierung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zusätzlich  generiert werden. </a:t>
                </a:r>
              </a:p>
            </p:txBody>
          </p:sp>
        </p:grpSp>
        <p:sp>
          <p:nvSpPr>
            <p:cNvPr id="16" name="Textfeld 15">
              <a:extLst>
                <a:ext uri="{FF2B5EF4-FFF2-40B4-BE49-F238E27FC236}">
                  <a16:creationId xmlns:a16="http://schemas.microsoft.com/office/drawing/2014/main" id="{FCEF3B9B-71B7-907A-0764-1AEA72623945}"/>
                </a:ext>
              </a:extLst>
            </p:cNvPr>
            <p:cNvSpPr txBox="1"/>
            <p:nvPr/>
          </p:nvSpPr>
          <p:spPr>
            <a:xfrm>
              <a:off x="377572" y="957977"/>
              <a:ext cx="24611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Erläuterung</a:t>
              </a:r>
              <a:br>
                <a:rPr kumimoji="0" lang="de-D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zur Stromproduktion</a:t>
              </a:r>
            </a:p>
          </p:txBody>
        </p:sp>
      </p:grpSp>
      <p:grpSp>
        <p:nvGrpSpPr>
          <p:cNvPr id="23" name="Gruppieren 22">
            <a:extLst>
              <a:ext uri="{FF2B5EF4-FFF2-40B4-BE49-F238E27FC236}">
                <a16:creationId xmlns:a16="http://schemas.microsoft.com/office/drawing/2014/main" id="{0A5B56A5-8C21-2DB5-3677-6A460B17EC3F}"/>
              </a:ext>
            </a:extLst>
          </p:cNvPr>
          <p:cNvGrpSpPr/>
          <p:nvPr/>
        </p:nvGrpSpPr>
        <p:grpSpPr>
          <a:xfrm>
            <a:off x="324125" y="3806602"/>
            <a:ext cx="2879704" cy="3067526"/>
            <a:chOff x="324125" y="3806602"/>
            <a:chExt cx="2879704" cy="3067526"/>
          </a:xfrm>
        </p:grpSpPr>
        <p:sp>
          <p:nvSpPr>
            <p:cNvPr id="12" name="Richtungspfeil 11">
              <a:extLst>
                <a:ext uri="{FF2B5EF4-FFF2-40B4-BE49-F238E27FC236}">
                  <a16:creationId xmlns:a16="http://schemas.microsoft.com/office/drawing/2014/main" id="{867E2ACC-A493-88C2-6708-04FA32A44D17}"/>
                </a:ext>
              </a:extLst>
            </p:cNvPr>
            <p:cNvSpPr/>
            <p:nvPr/>
          </p:nvSpPr>
          <p:spPr>
            <a:xfrm>
              <a:off x="324125" y="4131787"/>
              <a:ext cx="2879704" cy="2308324"/>
            </a:xfrm>
            <a:prstGeom prst="homePlate">
              <a:avLst>
                <a:gd name="adj" fmla="val 172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feld 4">
              <a:extLst>
                <a:ext uri="{FF2B5EF4-FFF2-40B4-BE49-F238E27FC236}">
                  <a16:creationId xmlns:a16="http://schemas.microsoft.com/office/drawing/2014/main" id="{5FE74AE8-593C-DBEA-4F41-F5B8E56388A2}"/>
                </a:ext>
              </a:extLst>
            </p:cNvPr>
            <p:cNvSpPr txBox="1"/>
            <p:nvPr/>
          </p:nvSpPr>
          <p:spPr>
            <a:xfrm>
              <a:off x="418516" y="4196472"/>
              <a:ext cx="2743223" cy="2677656"/>
            </a:xfrm>
            <a:prstGeom prst="rect">
              <a:avLst/>
            </a:prstGeom>
            <a:noFill/>
          </p:spPr>
          <p:txBody>
            <a:bodyPr wrap="square" rtlCol="0">
              <a:spAutoFit/>
            </a:bodyPr>
            <a:lstStyle/>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Die Folge: Der Börsenpreis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für Strom sinkt gegen Null  und wird sogar negativ</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Die Differenz zwischen EEG Vergütung und Börsenpreis wird trotzdem bezahlt </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Zahlungen aus Steuergeldern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im </a:t>
              </a:r>
              <a:r>
                <a:rPr kumimoji="0" lang="de-DE" sz="1400" b="1" i="0" u="none" strike="noStrike" kern="1200" cap="none" spc="0" normalizeH="0" baseline="0" noProof="0" dirty="0">
                  <a:ln>
                    <a:noFill/>
                  </a:ln>
                  <a:solidFill>
                    <a:prstClr val="black"/>
                  </a:solidFill>
                  <a:effectLst/>
                  <a:uLnTx/>
                  <a:uFillTx/>
                  <a:latin typeface="Calibri"/>
                  <a:ea typeface="+mn-ea"/>
                  <a:cs typeface="+mn-cs"/>
                </a:rPr>
                <a:t>August 2024:</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1" i="0" u="none" strike="noStrike" kern="1200" cap="none" spc="0" normalizeH="0" baseline="0" noProof="0" dirty="0">
                  <a:ln>
                    <a:noFill/>
                  </a:ln>
                  <a:solidFill>
                    <a:srgbClr val="C00000"/>
                  </a:solidFill>
                  <a:effectLst/>
                  <a:uLnTx/>
                  <a:uFillTx/>
                  <a:latin typeface="Calibri"/>
                  <a:ea typeface="+mn-ea"/>
                  <a:cs typeface="+mn-cs"/>
                </a:rPr>
                <a:t>1. 640 .069 .048, 60 € </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feld 17">
              <a:extLst>
                <a:ext uri="{FF2B5EF4-FFF2-40B4-BE49-F238E27FC236}">
                  <a16:creationId xmlns:a16="http://schemas.microsoft.com/office/drawing/2014/main" id="{F8AF9EDA-06D5-7CD3-E4F4-2FDC98060068}"/>
                </a:ext>
              </a:extLst>
            </p:cNvPr>
            <p:cNvSpPr txBox="1"/>
            <p:nvPr/>
          </p:nvSpPr>
          <p:spPr>
            <a:xfrm>
              <a:off x="377572" y="3806602"/>
              <a:ext cx="24611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Erläuterung zur Vergütung</a:t>
              </a:r>
            </a:p>
          </p:txBody>
        </p:sp>
      </p:grpSp>
    </p:spTree>
    <p:extLst>
      <p:ext uri="{BB962C8B-B14F-4D97-AF65-F5344CB8AC3E}">
        <p14:creationId xmlns:p14="http://schemas.microsoft.com/office/powerpoint/2010/main" val="1828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391E3-06CE-0534-A4D3-85D92F990766}"/>
              </a:ext>
            </a:extLst>
          </p:cNvPr>
          <p:cNvSpPr>
            <a:spLocks noGrp="1"/>
          </p:cNvSpPr>
          <p:nvPr>
            <p:ph type="title"/>
          </p:nvPr>
        </p:nvSpPr>
        <p:spPr/>
        <p:txBody>
          <a:bodyPr>
            <a:normAutofit fontScale="90000"/>
          </a:bodyPr>
          <a:lstStyle/>
          <a:p>
            <a:r>
              <a:rPr lang="de-DE" sz="2800" b="1" dirty="0"/>
              <a:t>Neben den EEG-Kosten steigen auch die EE-bedingten Netzkosten durch Abschaltungen von Windenergieanlagen und Solarparks (Phantomstrom). </a:t>
            </a:r>
            <a:br>
              <a:rPr lang="de-DE" sz="2800" b="1" dirty="0"/>
            </a:br>
            <a:r>
              <a:rPr lang="de-DE" sz="2800" b="1" dirty="0"/>
              <a:t>Sie betrugen 2023 bereits 3,1 Milliarden €</a:t>
            </a:r>
          </a:p>
        </p:txBody>
      </p:sp>
      <p:grpSp>
        <p:nvGrpSpPr>
          <p:cNvPr id="3" name="Gruppieren 2">
            <a:extLst>
              <a:ext uri="{FF2B5EF4-FFF2-40B4-BE49-F238E27FC236}">
                <a16:creationId xmlns:a16="http://schemas.microsoft.com/office/drawing/2014/main" id="{8985DB56-E798-3450-4776-A9422CF4B555}"/>
              </a:ext>
            </a:extLst>
          </p:cNvPr>
          <p:cNvGrpSpPr/>
          <p:nvPr/>
        </p:nvGrpSpPr>
        <p:grpSpPr>
          <a:xfrm>
            <a:off x="4171191" y="1638132"/>
            <a:ext cx="3403600" cy="4835042"/>
            <a:chOff x="562432" y="1764760"/>
            <a:chExt cx="3403600" cy="4835042"/>
          </a:xfrm>
        </p:grpSpPr>
        <p:pic>
          <p:nvPicPr>
            <p:cNvPr id="6" name="Grafik 5" descr="Ein Bild, das Solarzelle, Solarenergie, Solarpanel, Dish-Solaranlage enthält.&#10;&#10;Automatisch generierte Beschreibung">
              <a:extLst>
                <a:ext uri="{FF2B5EF4-FFF2-40B4-BE49-F238E27FC236}">
                  <a16:creationId xmlns:a16="http://schemas.microsoft.com/office/drawing/2014/main" id="{15D08E1D-6A66-D31B-779A-858189F469B8}"/>
                </a:ext>
              </a:extLst>
            </p:cNvPr>
            <p:cNvPicPr>
              <a:picLocks noChangeAspect="1"/>
            </p:cNvPicPr>
            <p:nvPr/>
          </p:nvPicPr>
          <p:blipFill>
            <a:blip r:embed="rId2"/>
            <a:stretch>
              <a:fillRect/>
            </a:stretch>
          </p:blipFill>
          <p:spPr>
            <a:xfrm>
              <a:off x="562432" y="1764760"/>
              <a:ext cx="3403599" cy="2302692"/>
            </a:xfrm>
            <a:prstGeom prst="rect">
              <a:avLst/>
            </a:prstGeom>
          </p:spPr>
        </p:pic>
        <p:pic>
          <p:nvPicPr>
            <p:cNvPr id="10" name="Grafik 9" descr="Ein Bild, das Windmühle, Generator, Gerät, Himmel enthält.&#10;&#10;Automatisch generierte Beschreibung">
              <a:extLst>
                <a:ext uri="{FF2B5EF4-FFF2-40B4-BE49-F238E27FC236}">
                  <a16:creationId xmlns:a16="http://schemas.microsoft.com/office/drawing/2014/main" id="{8425A747-AC74-B04F-494D-EDC4CF3783EC}"/>
                </a:ext>
              </a:extLst>
            </p:cNvPr>
            <p:cNvPicPr>
              <a:picLocks noChangeAspect="1"/>
            </p:cNvPicPr>
            <p:nvPr/>
          </p:nvPicPr>
          <p:blipFill>
            <a:blip r:embed="rId3"/>
            <a:stretch>
              <a:fillRect/>
            </a:stretch>
          </p:blipFill>
          <p:spPr>
            <a:xfrm>
              <a:off x="562432" y="4326502"/>
              <a:ext cx="3403600" cy="2273300"/>
            </a:xfrm>
            <a:prstGeom prst="rect">
              <a:avLst/>
            </a:prstGeom>
          </p:spPr>
        </p:pic>
        <p:sp>
          <p:nvSpPr>
            <p:cNvPr id="13" name="Rechteck 12">
              <a:extLst>
                <a:ext uri="{FF2B5EF4-FFF2-40B4-BE49-F238E27FC236}">
                  <a16:creationId xmlns:a16="http://schemas.microsoft.com/office/drawing/2014/main" id="{4CECCFDF-5229-02A2-DDA1-2F23C3E8B368}"/>
                </a:ext>
              </a:extLst>
            </p:cNvPr>
            <p:cNvSpPr/>
            <p:nvPr/>
          </p:nvSpPr>
          <p:spPr>
            <a:xfrm>
              <a:off x="562432" y="3151522"/>
              <a:ext cx="3403598" cy="696686"/>
            </a:xfrm>
            <a:prstGeom prst="rect">
              <a:avLst/>
            </a:prstGeom>
            <a:solidFill>
              <a:schemeClr val="bg1">
                <a:alpha val="785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hteck 13">
              <a:extLst>
                <a:ext uri="{FF2B5EF4-FFF2-40B4-BE49-F238E27FC236}">
                  <a16:creationId xmlns:a16="http://schemas.microsoft.com/office/drawing/2014/main" id="{9F418791-D911-68E7-2623-44FB9889AE90}"/>
                </a:ext>
              </a:extLst>
            </p:cNvPr>
            <p:cNvSpPr/>
            <p:nvPr/>
          </p:nvSpPr>
          <p:spPr>
            <a:xfrm>
              <a:off x="562432" y="5683872"/>
              <a:ext cx="3403598" cy="696686"/>
            </a:xfrm>
            <a:prstGeom prst="rect">
              <a:avLst/>
            </a:prstGeom>
            <a:solidFill>
              <a:schemeClr val="bg1">
                <a:alpha val="785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hteck 10">
              <a:extLst>
                <a:ext uri="{FF2B5EF4-FFF2-40B4-BE49-F238E27FC236}">
                  <a16:creationId xmlns:a16="http://schemas.microsoft.com/office/drawing/2014/main" id="{D50C8D8A-0FB8-B01D-8EEB-C585F48CABF6}"/>
                </a:ext>
              </a:extLst>
            </p:cNvPr>
            <p:cNvSpPr/>
            <p:nvPr/>
          </p:nvSpPr>
          <p:spPr>
            <a:xfrm>
              <a:off x="571497" y="3163191"/>
              <a:ext cx="3356431" cy="64773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Stromproduktion</a:t>
              </a:r>
              <a:b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durch </a:t>
              </a:r>
              <a:r>
                <a:rPr kumimoji="0" lang="de-DE" sz="1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Solarenenergie</a:t>
              </a:r>
              <a:endPar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hteck 14">
              <a:extLst>
                <a:ext uri="{FF2B5EF4-FFF2-40B4-BE49-F238E27FC236}">
                  <a16:creationId xmlns:a16="http://schemas.microsoft.com/office/drawing/2014/main" id="{DC56C7E5-76D0-C6AF-A4A9-3E995C68E34A}"/>
                </a:ext>
              </a:extLst>
            </p:cNvPr>
            <p:cNvSpPr/>
            <p:nvPr/>
          </p:nvSpPr>
          <p:spPr>
            <a:xfrm>
              <a:off x="564239" y="5710449"/>
              <a:ext cx="3356431" cy="64773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Stromproduktion</a:t>
              </a:r>
              <a:b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durch Wind</a:t>
              </a:r>
              <a:r>
                <a:rPr kumimoji="0" lang="de-DE" sz="1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energie</a:t>
              </a:r>
              <a:endPar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6" name="Gleichschenkliges Dreieck 6">
            <a:extLst>
              <a:ext uri="{FF2B5EF4-FFF2-40B4-BE49-F238E27FC236}">
                <a16:creationId xmlns:a16="http://schemas.microsoft.com/office/drawing/2014/main" id="{14832C8D-FF1C-05CD-0110-0E10DAA7C5AD}"/>
              </a:ext>
            </a:extLst>
          </p:cNvPr>
          <p:cNvSpPr/>
          <p:nvPr/>
        </p:nvSpPr>
        <p:spPr>
          <a:xfrm rot="5400000">
            <a:off x="1404621" y="3831069"/>
            <a:ext cx="4818602" cy="56241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feld 27">
            <a:extLst>
              <a:ext uri="{FF2B5EF4-FFF2-40B4-BE49-F238E27FC236}">
                <a16:creationId xmlns:a16="http://schemas.microsoft.com/office/drawing/2014/main" id="{0FCDE7AC-27B4-46C8-1E55-AEBFDC0A9114}"/>
              </a:ext>
            </a:extLst>
          </p:cNvPr>
          <p:cNvSpPr txBox="1"/>
          <p:nvPr/>
        </p:nvSpPr>
        <p:spPr>
          <a:xfrm>
            <a:off x="4137598" y="6542785"/>
            <a:ext cx="497792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*Einspeisevergütung von 7,35 €ct/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kwh</a:t>
            </a:r>
            <a:r>
              <a:rPr kumimoji="0" lang="de-DE" sz="1200" b="0" i="0" u="none" strike="noStrike" kern="1200" cap="none" spc="0" normalizeH="0" baseline="0" noProof="0" dirty="0">
                <a:ln>
                  <a:noFill/>
                </a:ln>
                <a:solidFill>
                  <a:prstClr val="black"/>
                </a:solidFill>
                <a:effectLst/>
                <a:uLnTx/>
                <a:uFillTx/>
                <a:latin typeface="Calibri"/>
                <a:ea typeface="+mn-ea"/>
                <a:cs typeface="+mn-cs"/>
              </a:rPr>
              <a:t> für Wind ,12 €ct/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kwh</a:t>
            </a:r>
            <a:r>
              <a:rPr kumimoji="0" lang="de-DE" sz="1200" b="0" i="0" u="none" strike="noStrike" kern="1200" cap="none" spc="0" normalizeH="0" baseline="0" noProof="0" dirty="0">
                <a:ln>
                  <a:noFill/>
                </a:ln>
                <a:solidFill>
                  <a:prstClr val="black"/>
                </a:solidFill>
                <a:effectLst/>
                <a:uLnTx/>
                <a:uFillTx/>
                <a:latin typeface="Calibri"/>
                <a:ea typeface="+mn-ea"/>
                <a:cs typeface="+mn-cs"/>
              </a:rPr>
              <a:t> für Dach PV.</a:t>
            </a:r>
          </a:p>
        </p:txBody>
      </p:sp>
      <p:sp>
        <p:nvSpPr>
          <p:cNvPr id="12" name="Rechteck 11">
            <a:extLst>
              <a:ext uri="{FF2B5EF4-FFF2-40B4-BE49-F238E27FC236}">
                <a16:creationId xmlns:a16="http://schemas.microsoft.com/office/drawing/2014/main" id="{89D47839-C47C-B3EB-011D-89F334D9C27D}"/>
              </a:ext>
            </a:extLst>
          </p:cNvPr>
          <p:cNvSpPr/>
          <p:nvPr/>
        </p:nvSpPr>
        <p:spPr>
          <a:xfrm>
            <a:off x="159828" y="1591233"/>
            <a:ext cx="3255129" cy="1143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Prognose EEG-Kosten 2024: </a:t>
            </a:r>
            <a:b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Differenz zwischen EEG-Vergütung und Börsenpreis wird vom Steuerzahler getragen* </a:t>
            </a:r>
          </a:p>
        </p:txBody>
      </p:sp>
      <p:sp>
        <p:nvSpPr>
          <p:cNvPr id="18" name="Textfeld 17">
            <a:extLst>
              <a:ext uri="{FF2B5EF4-FFF2-40B4-BE49-F238E27FC236}">
                <a16:creationId xmlns:a16="http://schemas.microsoft.com/office/drawing/2014/main" id="{BFC29148-99B8-B0FB-7D94-9F1DE340EC16}"/>
              </a:ext>
            </a:extLst>
          </p:cNvPr>
          <p:cNvSpPr txBox="1"/>
          <p:nvPr/>
        </p:nvSpPr>
        <p:spPr>
          <a:xfrm>
            <a:off x="617866" y="3095679"/>
            <a:ext cx="2951962"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rgbClr val="C00000"/>
                </a:solidFill>
                <a:effectLst/>
                <a:uLnTx/>
                <a:uFillTx/>
                <a:latin typeface="Calibri"/>
                <a:ea typeface="+mn-ea"/>
                <a:cs typeface="+mn-cs"/>
              </a:rPr>
              <a:t>20 </a:t>
            </a:r>
            <a:br>
              <a:rPr kumimoji="0" lang="de-DE" sz="4800" b="1" i="0" u="none" strike="noStrike" kern="1200" cap="none" spc="0" normalizeH="0" baseline="0" noProof="0" dirty="0">
                <a:ln>
                  <a:noFill/>
                </a:ln>
                <a:solidFill>
                  <a:srgbClr val="C00000"/>
                </a:solidFill>
                <a:effectLst/>
                <a:uLnTx/>
                <a:uFillTx/>
                <a:latin typeface="Calibri"/>
                <a:ea typeface="+mn-ea"/>
                <a:cs typeface="+mn-cs"/>
              </a:rPr>
            </a:br>
            <a:r>
              <a:rPr kumimoji="0" lang="de-DE" sz="4800" b="1" i="0" u="none" strike="noStrike" kern="1200" cap="none" spc="0" normalizeH="0" baseline="0" noProof="0" dirty="0">
                <a:ln>
                  <a:noFill/>
                </a:ln>
                <a:solidFill>
                  <a:srgbClr val="C00000"/>
                </a:solidFill>
                <a:effectLst/>
                <a:uLnTx/>
                <a:uFillTx/>
                <a:latin typeface="Calibri"/>
                <a:ea typeface="+mn-ea"/>
                <a:cs typeface="+mn-cs"/>
              </a:rPr>
              <a:t>Milliarden </a:t>
            </a:r>
            <a:br>
              <a:rPr kumimoji="0" lang="de-DE" sz="4800" b="1" i="0" u="none" strike="noStrike" kern="1200" cap="none" spc="0" normalizeH="0" baseline="0" noProof="0" dirty="0">
                <a:ln>
                  <a:noFill/>
                </a:ln>
                <a:solidFill>
                  <a:srgbClr val="C00000"/>
                </a:solidFill>
                <a:effectLst/>
                <a:uLnTx/>
                <a:uFillTx/>
                <a:latin typeface="Calibri"/>
                <a:ea typeface="+mn-ea"/>
                <a:cs typeface="+mn-cs"/>
              </a:rPr>
            </a:br>
            <a:r>
              <a:rPr kumimoji="0" lang="de-DE" sz="4800" b="1" i="0" u="none" strike="noStrike" kern="1200" cap="none" spc="0" normalizeH="0" baseline="0" noProof="0" dirty="0">
                <a:ln>
                  <a:noFill/>
                </a:ln>
                <a:solidFill>
                  <a:srgbClr val="C00000"/>
                </a:solidFill>
                <a:effectLst/>
                <a:uLnTx/>
                <a:uFillTx/>
                <a:latin typeface="Calibri"/>
                <a:ea typeface="+mn-ea"/>
                <a:cs typeface="+mn-cs"/>
              </a:rPr>
              <a:t>€</a:t>
            </a:r>
          </a:p>
        </p:txBody>
      </p:sp>
      <p:sp>
        <p:nvSpPr>
          <p:cNvPr id="5" name="AutoShape 278">
            <a:extLst>
              <a:ext uri="{FF2B5EF4-FFF2-40B4-BE49-F238E27FC236}">
                <a16:creationId xmlns:a16="http://schemas.microsoft.com/office/drawing/2014/main" id="{3472AF73-377E-E5C8-5352-1B9DAE6C304C}"/>
              </a:ext>
            </a:extLst>
          </p:cNvPr>
          <p:cNvSpPr>
            <a:spLocks noChangeArrowheads="1"/>
          </p:cNvSpPr>
          <p:nvPr/>
        </p:nvSpPr>
        <p:spPr bwMode="auto">
          <a:xfrm>
            <a:off x="8627496" y="5045184"/>
            <a:ext cx="1257287" cy="782330"/>
          </a:xfrm>
          <a:prstGeom prst="can">
            <a:avLst>
              <a:gd name="adj" fmla="val 25000"/>
            </a:avLst>
          </a:prstGeom>
          <a:solidFill>
            <a:srgbClr val="C00000"/>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200" b="0" i="0" u="none" strike="noStrike" kern="1200" cap="none" spc="0" normalizeH="0" baseline="0" noProof="0" dirty="0">
                <a:ln>
                  <a:noFill/>
                </a:ln>
                <a:solidFill>
                  <a:prstClr val="black"/>
                </a:solidFill>
                <a:effectLst/>
                <a:uLnTx/>
                <a:uFillTx/>
                <a:latin typeface="Calibri"/>
                <a:ea typeface="+mn-ea"/>
                <a:cs typeface="+mn-cs"/>
              </a:rPr>
            </a:br>
            <a:r>
              <a:rPr kumimoji="0" lang="de-DE" sz="1200" b="0" i="0" u="none" strike="noStrike" kern="1200" cap="none" spc="0" normalizeH="0" baseline="0" noProof="0" dirty="0">
                <a:ln>
                  <a:noFill/>
                </a:ln>
                <a:solidFill>
                  <a:prstClr val="black"/>
                </a:solidFill>
                <a:effectLst/>
                <a:uLnTx/>
                <a:uFillTx/>
                <a:latin typeface="Calibri"/>
                <a:ea typeface="+mn-ea"/>
                <a:cs typeface="+mn-cs"/>
              </a:rPr>
              <a:t>ca. </a:t>
            </a:r>
            <a:r>
              <a:rPr kumimoji="0" lang="de-DE" sz="1200" b="1" i="0" u="none" strike="noStrike" kern="1200" cap="none" spc="0" normalizeH="0" baseline="0" noProof="0" dirty="0">
                <a:ln>
                  <a:noFill/>
                </a:ln>
                <a:solidFill>
                  <a:prstClr val="black"/>
                </a:solidFill>
                <a:effectLst/>
                <a:uLnTx/>
                <a:uFillTx/>
                <a:latin typeface="Calibri"/>
                <a:ea typeface="+mn-ea"/>
                <a:cs typeface="+mn-cs"/>
              </a:rPr>
              <a:t>1 Milliarde €</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6">
            <a:extLst>
              <a:ext uri="{FF2B5EF4-FFF2-40B4-BE49-F238E27FC236}">
                <a16:creationId xmlns:a16="http://schemas.microsoft.com/office/drawing/2014/main" id="{50BD8C96-9B97-6862-F5A5-7C74D49B6F3F}"/>
              </a:ext>
            </a:extLst>
          </p:cNvPr>
          <p:cNvSpPr txBox="1"/>
          <p:nvPr/>
        </p:nvSpPr>
        <p:spPr>
          <a:xfrm>
            <a:off x="8476777" y="5854969"/>
            <a:ext cx="14804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Kosten für </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1" i="0" u="none" strike="noStrike" kern="1200" cap="none" spc="0" normalizeH="0" baseline="0" noProof="0" dirty="0">
                <a:ln>
                  <a:noFill/>
                </a:ln>
                <a:solidFill>
                  <a:prstClr val="black"/>
                </a:solidFill>
                <a:effectLst/>
                <a:uLnTx/>
                <a:uFillTx/>
                <a:latin typeface="Calibri"/>
                <a:ea typeface="+mn-ea"/>
                <a:cs typeface="+mn-cs"/>
              </a:rPr>
              <a:t>Phantomstrom*</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AutoShape 278">
            <a:extLst>
              <a:ext uri="{FF2B5EF4-FFF2-40B4-BE49-F238E27FC236}">
                <a16:creationId xmlns:a16="http://schemas.microsoft.com/office/drawing/2014/main" id="{8BB78150-EE95-8D5C-D37D-E1A97B190227}"/>
              </a:ext>
            </a:extLst>
          </p:cNvPr>
          <p:cNvSpPr>
            <a:spLocks noChangeArrowheads="1"/>
          </p:cNvSpPr>
          <p:nvPr/>
        </p:nvSpPr>
        <p:spPr bwMode="auto">
          <a:xfrm>
            <a:off x="10390980" y="4519591"/>
            <a:ext cx="1257287" cy="1329696"/>
          </a:xfrm>
          <a:prstGeom prst="can">
            <a:avLst>
              <a:gd name="adj" fmla="val 25000"/>
            </a:avLst>
          </a:prstGeom>
          <a:solidFill>
            <a:srgbClr val="C00000"/>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200" b="1" i="0" u="none" strike="noStrike" kern="1200" cap="none" spc="0" normalizeH="0" baseline="0" noProof="0" dirty="0">
                <a:ln>
                  <a:noFill/>
                </a:ln>
                <a:solidFill>
                  <a:prstClr val="black"/>
                </a:solidFill>
                <a:effectLst/>
                <a:uLnTx/>
                <a:uFillTx/>
                <a:latin typeface="Calibri"/>
                <a:ea typeface="+mn-ea"/>
                <a:cs typeface="+mn-cs"/>
              </a:rPr>
            </a:br>
            <a:r>
              <a:rPr kumimoji="0" lang="de-DE" sz="1200" b="1" i="0" u="none" strike="noStrike" kern="1200" cap="none" spc="0" normalizeH="0" baseline="0" noProof="0" dirty="0">
                <a:ln>
                  <a:noFill/>
                </a:ln>
                <a:solidFill>
                  <a:prstClr val="black"/>
                </a:solidFill>
                <a:effectLst/>
                <a:uLnTx/>
                <a:uFillTx/>
                <a:latin typeface="Calibri"/>
                <a:ea typeface="+mn-ea"/>
                <a:cs typeface="+mn-cs"/>
              </a:rPr>
              <a:t>ca. 2 </a:t>
            </a:r>
            <a:br>
              <a:rPr kumimoji="0" lang="de-DE" sz="1200" b="1" i="0" u="none" strike="noStrike" kern="1200" cap="none" spc="0" normalizeH="0" baseline="0" noProof="0" dirty="0">
                <a:ln>
                  <a:noFill/>
                </a:ln>
                <a:solidFill>
                  <a:prstClr val="black"/>
                </a:solidFill>
                <a:effectLst/>
                <a:uLnTx/>
                <a:uFillTx/>
                <a:latin typeface="Calibri"/>
                <a:ea typeface="+mn-ea"/>
                <a:cs typeface="+mn-cs"/>
              </a:rPr>
            </a:br>
            <a:r>
              <a:rPr kumimoji="0" lang="de-DE" sz="1200" b="1" i="0" u="none" strike="noStrike" kern="1200" cap="none" spc="0" normalizeH="0" baseline="0" noProof="0" dirty="0">
                <a:ln>
                  <a:noFill/>
                </a:ln>
                <a:solidFill>
                  <a:prstClr val="black"/>
                </a:solidFill>
                <a:effectLst/>
                <a:uLnTx/>
                <a:uFillTx/>
                <a:latin typeface="Calibri"/>
                <a:ea typeface="+mn-ea"/>
                <a:cs typeface="+mn-cs"/>
              </a:rPr>
              <a:t>Milliarden €</a:t>
            </a:r>
          </a:p>
        </p:txBody>
      </p:sp>
      <p:sp>
        <p:nvSpPr>
          <p:cNvPr id="23" name="Textfeld 22">
            <a:extLst>
              <a:ext uri="{FF2B5EF4-FFF2-40B4-BE49-F238E27FC236}">
                <a16:creationId xmlns:a16="http://schemas.microsoft.com/office/drawing/2014/main" id="{055BD4A6-7C06-D4C0-6E71-2CC4C219FE6D}"/>
              </a:ext>
            </a:extLst>
          </p:cNvPr>
          <p:cNvSpPr txBox="1"/>
          <p:nvPr/>
        </p:nvSpPr>
        <p:spPr>
          <a:xfrm>
            <a:off x="10258652" y="5847498"/>
            <a:ext cx="1480457"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Kosten für </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1" i="0" u="none" strike="noStrike" kern="1200" cap="none" spc="0" normalizeH="0" baseline="0" noProof="0" dirty="0">
                <a:ln>
                  <a:noFill/>
                </a:ln>
                <a:solidFill>
                  <a:prstClr val="black"/>
                </a:solidFill>
                <a:effectLst/>
                <a:uLnTx/>
                <a:uFillTx/>
                <a:latin typeface="Calibri"/>
                <a:ea typeface="+mn-ea"/>
                <a:cs typeface="+mn-cs"/>
              </a:rPr>
              <a:t>regulierende</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1" i="0" u="none" strike="noStrike" kern="1200" cap="none" spc="0" normalizeH="0" baseline="0" noProof="0" dirty="0">
                <a:ln>
                  <a:noFill/>
                </a:ln>
                <a:solidFill>
                  <a:prstClr val="black"/>
                </a:solidFill>
                <a:effectLst/>
                <a:uLnTx/>
                <a:uFillTx/>
                <a:latin typeface="Calibri"/>
                <a:ea typeface="+mn-ea"/>
                <a:cs typeface="+mn-cs"/>
              </a:rPr>
              <a:t>Netzeingriffe</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echteck 23">
            <a:extLst>
              <a:ext uri="{FF2B5EF4-FFF2-40B4-BE49-F238E27FC236}">
                <a16:creationId xmlns:a16="http://schemas.microsoft.com/office/drawing/2014/main" id="{28A0C71C-4585-96D2-7A1B-61AB8E8F828C}"/>
              </a:ext>
            </a:extLst>
          </p:cNvPr>
          <p:cNvSpPr/>
          <p:nvPr/>
        </p:nvSpPr>
        <p:spPr>
          <a:xfrm>
            <a:off x="8375121" y="1591233"/>
            <a:ext cx="3255129" cy="1143000"/>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2023: </a:t>
            </a:r>
            <a:b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zusätzliche </a:t>
            </a:r>
            <a:r>
              <a:rPr kumimoji="0" lang="de-DE" sz="1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Netzk</a:t>
            </a:r>
            <a: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osten* zur Bezahlung abgeschalteter Anlagen </a:t>
            </a:r>
            <a:r>
              <a:rPr kumimoji="0" lang="de-DE"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de-DE"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hantomstrom</a:t>
            </a:r>
            <a:r>
              <a:rPr kumimoji="0" lang="de-DE"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von 10 Mrd. </a:t>
            </a:r>
            <a:r>
              <a:rPr kumimoji="0" lang="de-DE"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kwh</a:t>
            </a:r>
            <a:r>
              <a:rPr kumimoji="0" lang="de-DE"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de-DE"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  </a:t>
            </a:r>
          </a:p>
        </p:txBody>
      </p:sp>
      <p:sp>
        <p:nvSpPr>
          <p:cNvPr id="27" name="Textfeld 26">
            <a:extLst>
              <a:ext uri="{FF2B5EF4-FFF2-40B4-BE49-F238E27FC236}">
                <a16:creationId xmlns:a16="http://schemas.microsoft.com/office/drawing/2014/main" id="{76A16F91-9A58-EE69-505A-2A60C62C084A}"/>
              </a:ext>
            </a:extLst>
          </p:cNvPr>
          <p:cNvSpPr txBox="1"/>
          <p:nvPr/>
        </p:nvSpPr>
        <p:spPr>
          <a:xfrm>
            <a:off x="9115527" y="3658876"/>
            <a:ext cx="21830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00000"/>
                </a:solidFill>
                <a:effectLst/>
                <a:uLnTx/>
                <a:uFillTx/>
                <a:latin typeface="Calibri"/>
                <a:ea typeface="+mn-ea"/>
                <a:cs typeface="+mn-cs"/>
              </a:rPr>
              <a:t>3,1 Milliarden €</a:t>
            </a:r>
          </a:p>
        </p:txBody>
      </p:sp>
      <p:sp>
        <p:nvSpPr>
          <p:cNvPr id="29" name="Gleichschenkliges Dreieck 6">
            <a:extLst>
              <a:ext uri="{FF2B5EF4-FFF2-40B4-BE49-F238E27FC236}">
                <a16:creationId xmlns:a16="http://schemas.microsoft.com/office/drawing/2014/main" id="{6E4F3A59-68AD-55B1-DB53-20312DC36E61}"/>
              </a:ext>
            </a:extLst>
          </p:cNvPr>
          <p:cNvSpPr/>
          <p:nvPr/>
        </p:nvSpPr>
        <p:spPr>
          <a:xfrm rot="5400000">
            <a:off x="5838301" y="3699005"/>
            <a:ext cx="4818602" cy="56241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764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el 2">
            <a:extLst>
              <a:ext uri="{FF2B5EF4-FFF2-40B4-BE49-F238E27FC236}">
                <a16:creationId xmlns:a16="http://schemas.microsoft.com/office/drawing/2014/main" id="{E0F3A504-C0DB-4577-A46E-C25D5D1FB8BA}"/>
              </a:ext>
            </a:extLst>
          </p:cNvPr>
          <p:cNvSpPr>
            <a:spLocks noGrp="1"/>
          </p:cNvSpPr>
          <p:nvPr>
            <p:ph type="title"/>
          </p:nvPr>
        </p:nvSpPr>
        <p:spPr>
          <a:xfrm>
            <a:off x="609600" y="274638"/>
            <a:ext cx="10972800" cy="93045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altLang="de-DE" sz="2800" b="1" dirty="0"/>
              <a:t>Das Risiko einer </a:t>
            </a:r>
            <a:r>
              <a:rPr lang="de-DE" sz="2800" b="1" dirty="0"/>
              <a:t>100 %  Energieversorgung durch EE:</a:t>
            </a:r>
            <a:r>
              <a:rPr lang="de-DE" altLang="de-DE" sz="2800" b="1" dirty="0"/>
              <a:t> </a:t>
            </a:r>
            <a:br>
              <a:rPr lang="de-DE" altLang="de-DE" sz="2800" b="1" dirty="0"/>
            </a:br>
            <a:r>
              <a:rPr lang="de-DE" altLang="de-DE" sz="2800" b="1" dirty="0"/>
              <a:t>Bei Dunkelflaute entsteht eine signifikante Lücke in der Stromversorgung</a:t>
            </a:r>
          </a:p>
        </p:txBody>
      </p:sp>
      <p:sp>
        <p:nvSpPr>
          <p:cNvPr id="2" name="Rectangle 2">
            <a:extLst>
              <a:ext uri="{FF2B5EF4-FFF2-40B4-BE49-F238E27FC236}">
                <a16:creationId xmlns:a16="http://schemas.microsoft.com/office/drawing/2014/main" id="{0F6D7E77-6CDB-4046-946D-B38F0F819B46}"/>
              </a:ext>
            </a:extLst>
          </p:cNvPr>
          <p:cNvSpPr>
            <a:spLocks noChangeArrowheads="1"/>
          </p:cNvSpPr>
          <p:nvPr/>
        </p:nvSpPr>
        <p:spPr bwMode="auto">
          <a:xfrm>
            <a:off x="1448094" y="951489"/>
            <a:ext cx="10134306"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Grafik 2">
            <a:extLst>
              <a:ext uri="{FF2B5EF4-FFF2-40B4-BE49-F238E27FC236}">
                <a16:creationId xmlns:a16="http://schemas.microsoft.com/office/drawing/2014/main" id="{D7EDF2D5-6163-F990-C8F2-CDDD39E004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5065" y="1683969"/>
            <a:ext cx="8222204" cy="5020423"/>
          </a:xfrm>
          <a:prstGeom prst="rect">
            <a:avLst/>
          </a:prstGeom>
          <a:noFill/>
        </p:spPr>
      </p:pic>
      <p:sp>
        <p:nvSpPr>
          <p:cNvPr id="5" name="Textfeld 4">
            <a:extLst>
              <a:ext uri="{FF2B5EF4-FFF2-40B4-BE49-F238E27FC236}">
                <a16:creationId xmlns:a16="http://schemas.microsoft.com/office/drawing/2014/main" id="{6AE0C2C7-ECEC-43E2-AE73-2FD570776FBC}"/>
              </a:ext>
            </a:extLst>
          </p:cNvPr>
          <p:cNvSpPr txBox="1"/>
          <p:nvPr/>
        </p:nvSpPr>
        <p:spPr>
          <a:xfrm>
            <a:off x="3347977" y="1332421"/>
            <a:ext cx="609407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prstClr val="black"/>
                </a:solidFill>
                <a:effectLst/>
                <a:uLnTx/>
                <a:uFillTx/>
                <a:latin typeface="Calibri"/>
                <a:ea typeface="+mn-ea"/>
                <a:cs typeface="+mn-cs"/>
              </a:rPr>
              <a:t>Stromproduktion Dezember 2022</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ichtungspfeil 6">
            <a:extLst>
              <a:ext uri="{FF2B5EF4-FFF2-40B4-BE49-F238E27FC236}">
                <a16:creationId xmlns:a16="http://schemas.microsoft.com/office/drawing/2014/main" id="{296BC7F2-E27C-EF04-DDE5-46484A0CFA2F}"/>
              </a:ext>
            </a:extLst>
          </p:cNvPr>
          <p:cNvSpPr/>
          <p:nvPr/>
        </p:nvSpPr>
        <p:spPr>
          <a:xfrm>
            <a:off x="298584" y="3991518"/>
            <a:ext cx="1664039" cy="1770927"/>
          </a:xfrm>
          <a:prstGeom prst="homePlate">
            <a:avLst>
              <a:gd name="adj" fmla="val 1959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Strom-</a:t>
            </a:r>
            <a:br>
              <a:rPr kumimoji="0" lang="de-DE" sz="1800" b="0" i="0" u="none" strike="noStrike" kern="1200" cap="none" spc="0" normalizeH="0" baseline="0" noProof="0" dirty="0">
                <a:ln>
                  <a:noFill/>
                </a:ln>
                <a:solidFill>
                  <a:prstClr val="white"/>
                </a:solidFill>
                <a:effectLst/>
                <a:uLnTx/>
                <a:uFillTx/>
                <a:latin typeface="Calibri"/>
                <a:ea typeface="+mn-ea"/>
                <a:cs typeface="+mn-cs"/>
              </a:rPr>
            </a:br>
            <a:r>
              <a:rPr kumimoji="0" lang="de-DE" sz="1800" b="0" i="0" u="none" strike="noStrike" kern="1200" cap="none" spc="0" normalizeH="0" baseline="0" noProof="0" dirty="0">
                <a:ln>
                  <a:noFill/>
                </a:ln>
                <a:solidFill>
                  <a:prstClr val="white"/>
                </a:solidFill>
                <a:effectLst/>
                <a:uLnTx/>
                <a:uFillTx/>
                <a:latin typeface="Calibri"/>
                <a:ea typeface="+mn-ea"/>
                <a:cs typeface="+mn-cs"/>
              </a:rPr>
              <a:t>verbrauch</a:t>
            </a:r>
          </a:p>
        </p:txBody>
      </p:sp>
      <p:sp>
        <p:nvSpPr>
          <p:cNvPr id="8" name="Richtungspfeil 7">
            <a:extLst>
              <a:ext uri="{FF2B5EF4-FFF2-40B4-BE49-F238E27FC236}">
                <a16:creationId xmlns:a16="http://schemas.microsoft.com/office/drawing/2014/main" id="{28237D6E-5DD2-DB36-7E7C-C4A155D8EEDC}"/>
              </a:ext>
            </a:extLst>
          </p:cNvPr>
          <p:cNvSpPr/>
          <p:nvPr/>
        </p:nvSpPr>
        <p:spPr>
          <a:xfrm flipH="1">
            <a:off x="10229377" y="4482825"/>
            <a:ext cx="1664039" cy="1770927"/>
          </a:xfrm>
          <a:prstGeom prst="homePlate">
            <a:avLst>
              <a:gd name="adj" fmla="val 19592"/>
            </a:avLst>
          </a:prstGeom>
          <a:solidFill>
            <a:srgbClr val="00206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Strom-</a:t>
            </a:r>
            <a:br>
              <a:rPr kumimoji="0" lang="de-DE" sz="1800" b="0" i="0" u="none" strike="noStrike" kern="1200" cap="none" spc="0" normalizeH="0" baseline="0" noProof="0" dirty="0">
                <a:ln>
                  <a:noFill/>
                </a:ln>
                <a:solidFill>
                  <a:prstClr val="white"/>
                </a:solidFill>
                <a:effectLst/>
                <a:uLnTx/>
                <a:uFillTx/>
                <a:latin typeface="Calibri"/>
                <a:ea typeface="+mn-ea"/>
                <a:cs typeface="+mn-cs"/>
              </a:rPr>
            </a:br>
            <a:r>
              <a:rPr kumimoji="0" lang="de-DE" sz="1800" b="0" i="0" u="none" strike="noStrike" kern="1200" cap="none" spc="0" normalizeH="0" baseline="0" noProof="0" dirty="0" err="1">
                <a:ln>
                  <a:noFill/>
                </a:ln>
                <a:solidFill>
                  <a:prstClr val="white"/>
                </a:solidFill>
                <a:effectLst/>
                <a:uLnTx/>
                <a:uFillTx/>
                <a:latin typeface="Calibri"/>
                <a:ea typeface="+mn-ea"/>
                <a:cs typeface="+mn-cs"/>
              </a:rPr>
              <a:t>einspeisung</a:t>
            </a:r>
            <a:r>
              <a:rPr kumimoji="0" lang="de-DE" sz="1800" b="0" i="0" u="none" strike="noStrike" kern="1200" cap="none" spc="0" normalizeH="0" baseline="0" noProof="0" dirty="0">
                <a:ln>
                  <a:noFill/>
                </a:ln>
                <a:solidFill>
                  <a:prstClr val="white"/>
                </a:solidFill>
                <a:effectLst/>
                <a:uLnTx/>
                <a:uFillTx/>
                <a:latin typeface="Calibri"/>
                <a:ea typeface="+mn-ea"/>
                <a:cs typeface="+mn-cs"/>
              </a:rPr>
              <a:t> durch Wind und Sonne</a:t>
            </a:r>
          </a:p>
        </p:txBody>
      </p:sp>
      <p:sp>
        <p:nvSpPr>
          <p:cNvPr id="11" name="Pfeil nach oben und unten 10">
            <a:extLst>
              <a:ext uri="{FF2B5EF4-FFF2-40B4-BE49-F238E27FC236}">
                <a16:creationId xmlns:a16="http://schemas.microsoft.com/office/drawing/2014/main" id="{7B60C007-F4CA-F645-B8A7-E85FA105F791}"/>
              </a:ext>
            </a:extLst>
          </p:cNvPr>
          <p:cNvSpPr/>
          <p:nvPr/>
        </p:nvSpPr>
        <p:spPr>
          <a:xfrm>
            <a:off x="5764193" y="4421529"/>
            <a:ext cx="763930" cy="1104050"/>
          </a:xfrm>
          <a:prstGeom prst="upDownArrow">
            <a:avLst>
              <a:gd name="adj1" fmla="val 40588"/>
              <a:gd name="adj2" fmla="val 441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8C73EFF1-B95F-8FFE-3D57-7AA860C3A3B9}"/>
              </a:ext>
            </a:extLst>
          </p:cNvPr>
          <p:cNvPicPr>
            <a:picLocks noChangeAspect="1"/>
          </p:cNvPicPr>
          <p:nvPr/>
        </p:nvPicPr>
        <p:blipFill>
          <a:blip r:embed="rId3"/>
          <a:stretch>
            <a:fillRect/>
          </a:stretch>
        </p:blipFill>
        <p:spPr>
          <a:xfrm>
            <a:off x="2020917" y="1205204"/>
            <a:ext cx="9412887" cy="3458873"/>
          </a:xfrm>
          <a:prstGeom prst="rect">
            <a:avLst/>
          </a:prstGeom>
        </p:spPr>
      </p:pic>
      <p:pic>
        <p:nvPicPr>
          <p:cNvPr id="34" name="Grafik 33">
            <a:extLst>
              <a:ext uri="{FF2B5EF4-FFF2-40B4-BE49-F238E27FC236}">
                <a16:creationId xmlns:a16="http://schemas.microsoft.com/office/drawing/2014/main" id="{750DBFE6-B446-25C5-DAD3-92D3DC96A06D}"/>
              </a:ext>
            </a:extLst>
          </p:cNvPr>
          <p:cNvPicPr>
            <a:picLocks noChangeAspect="1"/>
          </p:cNvPicPr>
          <p:nvPr/>
        </p:nvPicPr>
        <p:blipFill>
          <a:blip r:embed="rId4"/>
          <a:stretch>
            <a:fillRect/>
          </a:stretch>
        </p:blipFill>
        <p:spPr>
          <a:xfrm>
            <a:off x="634364" y="3859373"/>
            <a:ext cx="5193463" cy="2293560"/>
          </a:xfrm>
          <a:prstGeom prst="rect">
            <a:avLst/>
          </a:prstGeom>
        </p:spPr>
      </p:pic>
      <p:pic>
        <p:nvPicPr>
          <p:cNvPr id="22" name="Grafik 21">
            <a:extLst>
              <a:ext uri="{FF2B5EF4-FFF2-40B4-BE49-F238E27FC236}">
                <a16:creationId xmlns:a16="http://schemas.microsoft.com/office/drawing/2014/main" id="{B32D9140-A820-71DB-4985-195A61EF55A0}"/>
              </a:ext>
            </a:extLst>
          </p:cNvPr>
          <p:cNvPicPr>
            <a:picLocks noChangeAspect="1"/>
          </p:cNvPicPr>
          <p:nvPr/>
        </p:nvPicPr>
        <p:blipFill>
          <a:blip r:embed="rId5"/>
          <a:stretch>
            <a:fillRect/>
          </a:stretch>
        </p:blipFill>
        <p:spPr>
          <a:xfrm>
            <a:off x="3491076" y="3675318"/>
            <a:ext cx="8564170" cy="1238423"/>
          </a:xfrm>
          <a:prstGeom prst="rect">
            <a:avLst/>
          </a:prstGeom>
        </p:spPr>
      </p:pic>
      <p:pic>
        <p:nvPicPr>
          <p:cNvPr id="25" name="Grafik 24">
            <a:extLst>
              <a:ext uri="{FF2B5EF4-FFF2-40B4-BE49-F238E27FC236}">
                <a16:creationId xmlns:a16="http://schemas.microsoft.com/office/drawing/2014/main" id="{9B91672A-78A9-C0DA-05DF-BE6890F5EC91}"/>
              </a:ext>
            </a:extLst>
          </p:cNvPr>
          <p:cNvPicPr>
            <a:picLocks noChangeAspect="1"/>
          </p:cNvPicPr>
          <p:nvPr/>
        </p:nvPicPr>
        <p:blipFill>
          <a:blip r:embed="rId6"/>
          <a:stretch>
            <a:fillRect/>
          </a:stretch>
        </p:blipFill>
        <p:spPr>
          <a:xfrm>
            <a:off x="3231095" y="5361834"/>
            <a:ext cx="8268854" cy="1276528"/>
          </a:xfrm>
          <a:prstGeom prst="rect">
            <a:avLst/>
          </a:prstGeom>
        </p:spPr>
      </p:pic>
      <p:pic>
        <p:nvPicPr>
          <p:cNvPr id="32" name="Grafik 31">
            <a:extLst>
              <a:ext uri="{FF2B5EF4-FFF2-40B4-BE49-F238E27FC236}">
                <a16:creationId xmlns:a16="http://schemas.microsoft.com/office/drawing/2014/main" id="{925795AE-5158-EB3B-9F77-7AFDC0C72CB2}"/>
              </a:ext>
            </a:extLst>
          </p:cNvPr>
          <p:cNvPicPr>
            <a:picLocks noChangeAspect="1"/>
          </p:cNvPicPr>
          <p:nvPr/>
        </p:nvPicPr>
        <p:blipFill>
          <a:blip r:embed="rId7"/>
          <a:stretch>
            <a:fillRect/>
          </a:stretch>
        </p:blipFill>
        <p:spPr>
          <a:xfrm>
            <a:off x="175492" y="172576"/>
            <a:ext cx="10317015" cy="2581635"/>
          </a:xfrm>
          <a:prstGeom prst="rect">
            <a:avLst/>
          </a:prstGeom>
        </p:spPr>
      </p:pic>
      <p:pic>
        <p:nvPicPr>
          <p:cNvPr id="27" name="Grafik 26">
            <a:extLst>
              <a:ext uri="{FF2B5EF4-FFF2-40B4-BE49-F238E27FC236}">
                <a16:creationId xmlns:a16="http://schemas.microsoft.com/office/drawing/2014/main" id="{BAA2EB3A-87F1-DD0A-88C3-8152B888A9AB}"/>
              </a:ext>
            </a:extLst>
          </p:cNvPr>
          <p:cNvPicPr>
            <a:picLocks noChangeAspect="1"/>
          </p:cNvPicPr>
          <p:nvPr/>
        </p:nvPicPr>
        <p:blipFill>
          <a:blip r:embed="rId8"/>
          <a:stretch>
            <a:fillRect/>
          </a:stretch>
        </p:blipFill>
        <p:spPr>
          <a:xfrm>
            <a:off x="2134268" y="2068605"/>
            <a:ext cx="8668960" cy="1514686"/>
          </a:xfrm>
          <a:prstGeom prst="rect">
            <a:avLst/>
          </a:prstGeom>
        </p:spPr>
      </p:pic>
    </p:spTree>
    <p:extLst>
      <p:ext uri="{BB962C8B-B14F-4D97-AF65-F5344CB8AC3E}">
        <p14:creationId xmlns:p14="http://schemas.microsoft.com/office/powerpoint/2010/main" val="8863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96306-B4D0-3FFA-FAC0-28B70E444982}"/>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Die Verdreifachung der erneuerbaren Energien löst das Problem </a:t>
            </a:r>
            <a:br>
              <a:rPr lang="de-DE" sz="2800" b="1" dirty="0"/>
            </a:br>
            <a:r>
              <a:rPr lang="de-DE" sz="2800" b="1" dirty="0"/>
              <a:t>der Flaute nicht, solange es keine preiswerte Speichertechnologie gibt</a:t>
            </a:r>
          </a:p>
        </p:txBody>
      </p:sp>
      <p:pic>
        <p:nvPicPr>
          <p:cNvPr id="3" name="Grafik 2">
            <a:extLst>
              <a:ext uri="{FF2B5EF4-FFF2-40B4-BE49-F238E27FC236}">
                <a16:creationId xmlns:a16="http://schemas.microsoft.com/office/drawing/2014/main" id="{7033FF0A-1072-896A-4FC4-148AE8F57A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053" y="1417638"/>
            <a:ext cx="8246853" cy="4905524"/>
          </a:xfrm>
          <a:prstGeom prst="rect">
            <a:avLst/>
          </a:prstGeom>
          <a:noFill/>
        </p:spPr>
      </p:pic>
      <p:sp>
        <p:nvSpPr>
          <p:cNvPr id="4" name="Geschweifte Klammer links 3">
            <a:extLst>
              <a:ext uri="{FF2B5EF4-FFF2-40B4-BE49-F238E27FC236}">
                <a16:creationId xmlns:a16="http://schemas.microsoft.com/office/drawing/2014/main" id="{EDEC6879-197A-3FFB-7696-7FBD41DD17E9}"/>
              </a:ext>
            </a:extLst>
          </p:cNvPr>
          <p:cNvSpPr/>
          <p:nvPr/>
        </p:nvSpPr>
        <p:spPr>
          <a:xfrm rot="5400000">
            <a:off x="4533715" y="2010434"/>
            <a:ext cx="504829" cy="3854373"/>
          </a:xfrm>
          <a:prstGeom prst="leftBrace">
            <a:avLst>
              <a:gd name="adj1" fmla="val 8333"/>
              <a:gd name="adj2" fmla="val 50300"/>
            </a:avLst>
          </a:prstGeom>
          <a:ln w="28575">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feld 4">
            <a:extLst>
              <a:ext uri="{FF2B5EF4-FFF2-40B4-BE49-F238E27FC236}">
                <a16:creationId xmlns:a16="http://schemas.microsoft.com/office/drawing/2014/main" id="{30401E80-D081-CEC8-048B-1B4B6650508C}"/>
              </a:ext>
            </a:extLst>
          </p:cNvPr>
          <p:cNvSpPr txBox="1"/>
          <p:nvPr/>
        </p:nvSpPr>
        <p:spPr>
          <a:xfrm>
            <a:off x="3877520" y="3171466"/>
            <a:ext cx="19280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9646">
                    <a:lumMod val="50000"/>
                  </a:srgbClr>
                </a:solidFill>
                <a:effectLst/>
                <a:uLnTx/>
                <a:uFillTx/>
                <a:latin typeface="Calibri"/>
                <a:ea typeface="+mn-ea"/>
                <a:cs typeface="+mn-cs"/>
              </a:rPr>
              <a:t>Unterversorgung ?</a:t>
            </a:r>
          </a:p>
        </p:txBody>
      </p:sp>
      <p:sp>
        <p:nvSpPr>
          <p:cNvPr id="6" name="Geschweifte Klammer links 5">
            <a:extLst>
              <a:ext uri="{FF2B5EF4-FFF2-40B4-BE49-F238E27FC236}">
                <a16:creationId xmlns:a16="http://schemas.microsoft.com/office/drawing/2014/main" id="{85BFAB2E-8B40-B28E-32C5-E15FE28AA4DA}"/>
              </a:ext>
            </a:extLst>
          </p:cNvPr>
          <p:cNvSpPr/>
          <p:nvPr/>
        </p:nvSpPr>
        <p:spPr>
          <a:xfrm rot="5400000">
            <a:off x="8157356" y="1292043"/>
            <a:ext cx="504829" cy="3138268"/>
          </a:xfrm>
          <a:prstGeom prst="leftBrace">
            <a:avLst>
              <a:gd name="adj1" fmla="val 8333"/>
              <a:gd name="adj2" fmla="val 50300"/>
            </a:avLst>
          </a:prstGeom>
          <a:ln w="28575">
            <a:solidFill>
              <a:schemeClr val="tx2">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feld 7">
            <a:extLst>
              <a:ext uri="{FF2B5EF4-FFF2-40B4-BE49-F238E27FC236}">
                <a16:creationId xmlns:a16="http://schemas.microsoft.com/office/drawing/2014/main" id="{C4C5CFC2-EA76-870C-4745-EBA246E88B60}"/>
              </a:ext>
            </a:extLst>
          </p:cNvPr>
          <p:cNvSpPr txBox="1"/>
          <p:nvPr/>
        </p:nvSpPr>
        <p:spPr>
          <a:xfrm>
            <a:off x="7559139" y="2083749"/>
            <a:ext cx="4280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1F497D">
                    <a:lumMod val="75000"/>
                  </a:srgbClr>
                </a:solidFill>
                <a:effectLst/>
                <a:uLnTx/>
                <a:uFillTx/>
                <a:latin typeface="Calibri"/>
                <a:ea typeface="+mn-ea"/>
                <a:cs typeface="+mn-cs"/>
              </a:rPr>
              <a:t>Überversorgung ? Wasserstoff keine Lösung</a:t>
            </a:r>
          </a:p>
        </p:txBody>
      </p:sp>
    </p:spTree>
    <p:extLst>
      <p:ext uri="{BB962C8B-B14F-4D97-AF65-F5344CB8AC3E}">
        <p14:creationId xmlns:p14="http://schemas.microsoft.com/office/powerpoint/2010/main" val="169000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Screenshot, Schrift, Design enthält.&#10;&#10;Automatisch generierte Beschreibung">
            <a:extLst>
              <a:ext uri="{FF2B5EF4-FFF2-40B4-BE49-F238E27FC236}">
                <a16:creationId xmlns:a16="http://schemas.microsoft.com/office/drawing/2014/main" id="{76EE0924-F0F1-E12D-E68A-687E4F314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36" y="177282"/>
            <a:ext cx="11893968" cy="6546041"/>
          </a:xfrm>
        </p:spPr>
      </p:pic>
    </p:spTree>
    <p:extLst>
      <p:ext uri="{BB962C8B-B14F-4D97-AF65-F5344CB8AC3E}">
        <p14:creationId xmlns:p14="http://schemas.microsoft.com/office/powerpoint/2010/main" val="415294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8F116-8430-A91F-308D-22751653564E}"/>
              </a:ext>
            </a:extLst>
          </p:cNvPr>
          <p:cNvSpPr>
            <a:spLocks noGrp="1"/>
          </p:cNvSpPr>
          <p:nvPr>
            <p:ph type="title"/>
          </p:nvPr>
        </p:nvSpPr>
        <p:spPr/>
        <p:txBody>
          <a:bodyPr/>
          <a:lstStyle/>
          <a:p>
            <a:r>
              <a:rPr lang="de-DE" dirty="0"/>
              <a:t>Wie grün ist Windenergie am falschen Standort </a:t>
            </a:r>
          </a:p>
        </p:txBody>
      </p:sp>
      <p:pic>
        <p:nvPicPr>
          <p:cNvPr id="5" name="Inhaltsplatzhalter 4">
            <a:extLst>
              <a:ext uri="{FF2B5EF4-FFF2-40B4-BE49-F238E27FC236}">
                <a16:creationId xmlns:a16="http://schemas.microsoft.com/office/drawing/2014/main" id="{39B38886-9036-5235-2A47-721F9C299916}"/>
              </a:ext>
            </a:extLst>
          </p:cNvPr>
          <p:cNvPicPr>
            <a:picLocks noGrp="1" noChangeAspect="1"/>
          </p:cNvPicPr>
          <p:nvPr>
            <p:ph idx="1"/>
          </p:nvPr>
        </p:nvPicPr>
        <p:blipFill>
          <a:blip r:embed="rId2"/>
          <a:stretch>
            <a:fillRect/>
          </a:stretch>
        </p:blipFill>
        <p:spPr>
          <a:xfrm>
            <a:off x="1376039" y="1308334"/>
            <a:ext cx="9170633" cy="5264278"/>
          </a:xfrm>
        </p:spPr>
      </p:pic>
    </p:spTree>
    <p:extLst>
      <p:ext uri="{BB962C8B-B14F-4D97-AF65-F5344CB8AC3E}">
        <p14:creationId xmlns:p14="http://schemas.microsoft.com/office/powerpoint/2010/main" val="138421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CC6FE-69F9-0E31-5894-FBFCD762AAE2}"/>
              </a:ext>
            </a:extLst>
          </p:cNvPr>
          <p:cNvSpPr>
            <a:spLocks noGrp="1"/>
          </p:cNvSpPr>
          <p:nvPr>
            <p:ph type="title"/>
          </p:nvPr>
        </p:nvSpPr>
        <p:spPr/>
        <p:txBody>
          <a:bodyPr>
            <a:normAutofit fontScale="90000"/>
          </a:bodyPr>
          <a:lstStyle/>
          <a:p>
            <a:r>
              <a:rPr lang="de-DE" sz="3600" b="1" dirty="0"/>
              <a:t>Windenergie in Süddeutschland ist unwirtschaftlich und erhöht den Strompreis</a:t>
            </a:r>
          </a:p>
        </p:txBody>
      </p:sp>
      <p:sp>
        <p:nvSpPr>
          <p:cNvPr id="3" name="Inhaltsplatzhalter 2">
            <a:extLst>
              <a:ext uri="{FF2B5EF4-FFF2-40B4-BE49-F238E27FC236}">
                <a16:creationId xmlns:a16="http://schemas.microsoft.com/office/drawing/2014/main" id="{FDBC79BC-64B4-F659-7C70-7F3471A48D60}"/>
              </a:ext>
            </a:extLst>
          </p:cNvPr>
          <p:cNvSpPr>
            <a:spLocks noGrp="1"/>
          </p:cNvSpPr>
          <p:nvPr>
            <p:ph idx="1"/>
          </p:nvPr>
        </p:nvSpPr>
        <p:spPr>
          <a:xfrm>
            <a:off x="609599" y="1600201"/>
            <a:ext cx="11431509" cy="4525963"/>
          </a:xfrm>
        </p:spPr>
        <p:txBody>
          <a:bodyPr>
            <a:normAutofit fontScale="92500" lnSpcReduction="10000"/>
          </a:bodyPr>
          <a:lstStyle/>
          <a:p>
            <a:r>
              <a:rPr lang="de-DE" dirty="0"/>
              <a:t>Im EEG 2023 (§ 36h) wurde in der Südregion ein neuer Korrekturfaktor für einen Standort zwischen 50%-60 % eingeführt, um das Ausbaupotential an weniger windhöffigen Standorten zu steigern.</a:t>
            </a:r>
          </a:p>
          <a:p>
            <a:r>
              <a:rPr lang="de-DE" dirty="0"/>
              <a:t>Gütefaktor		</a:t>
            </a:r>
            <a:r>
              <a:rPr lang="de-DE" dirty="0">
                <a:solidFill>
                  <a:srgbClr val="FF0000"/>
                </a:solidFill>
              </a:rPr>
              <a:t>50 %</a:t>
            </a:r>
            <a:r>
              <a:rPr lang="de-DE" dirty="0"/>
              <a:t>		</a:t>
            </a:r>
            <a:r>
              <a:rPr lang="de-DE" dirty="0">
                <a:solidFill>
                  <a:srgbClr val="FF0000"/>
                </a:solidFill>
              </a:rPr>
              <a:t>60 %</a:t>
            </a:r>
            <a:r>
              <a:rPr lang="de-DE" dirty="0"/>
              <a:t>		</a:t>
            </a:r>
            <a:r>
              <a:rPr lang="de-DE" dirty="0">
                <a:solidFill>
                  <a:srgbClr val="FF0000"/>
                </a:solidFill>
              </a:rPr>
              <a:t>70 %</a:t>
            </a:r>
            <a:r>
              <a:rPr lang="de-DE" dirty="0"/>
              <a:t>	</a:t>
            </a:r>
          </a:p>
          <a:p>
            <a:pPr marL="0" indent="0">
              <a:lnSpc>
                <a:spcPct val="110000"/>
              </a:lnSpc>
              <a:spcBef>
                <a:spcPts val="600"/>
              </a:spcBef>
              <a:buNone/>
            </a:pPr>
            <a:r>
              <a:rPr lang="de-DE" dirty="0"/>
              <a:t>   Korrekturfaktor		</a:t>
            </a:r>
            <a:r>
              <a:rPr lang="de-DE" dirty="0">
                <a:solidFill>
                  <a:srgbClr val="FF0000"/>
                </a:solidFill>
              </a:rPr>
              <a:t>1,55</a:t>
            </a:r>
            <a:r>
              <a:rPr lang="de-DE" dirty="0"/>
              <a:t>		</a:t>
            </a:r>
            <a:r>
              <a:rPr lang="de-DE" dirty="0">
                <a:solidFill>
                  <a:srgbClr val="FF0000"/>
                </a:solidFill>
              </a:rPr>
              <a:t>1,42</a:t>
            </a:r>
            <a:r>
              <a:rPr lang="de-DE" dirty="0"/>
              <a:t>		</a:t>
            </a:r>
            <a:r>
              <a:rPr lang="de-DE" dirty="0">
                <a:solidFill>
                  <a:srgbClr val="FF0000"/>
                </a:solidFill>
              </a:rPr>
              <a:t>1,29</a:t>
            </a:r>
            <a:r>
              <a:rPr lang="de-DE" dirty="0"/>
              <a:t>	</a:t>
            </a:r>
          </a:p>
          <a:p>
            <a:pPr marL="0" indent="0">
              <a:lnSpc>
                <a:spcPct val="110000"/>
              </a:lnSpc>
              <a:spcBef>
                <a:spcPts val="600"/>
              </a:spcBef>
              <a:buNone/>
            </a:pPr>
            <a:r>
              <a:rPr lang="de-DE" dirty="0"/>
              <a:t>   mit dem die EEG-Vergütung (z. Zt.7,35 €ct/</a:t>
            </a:r>
            <a:r>
              <a:rPr lang="de-DE" dirty="0" err="1"/>
              <a:t>kwh</a:t>
            </a:r>
            <a:r>
              <a:rPr lang="de-DE" dirty="0"/>
              <a:t>) multipliziert wird.</a:t>
            </a:r>
          </a:p>
          <a:p>
            <a:pPr marL="0" indent="0">
              <a:lnSpc>
                <a:spcPct val="110000"/>
              </a:lnSpc>
              <a:spcBef>
                <a:spcPts val="600"/>
              </a:spcBef>
              <a:buNone/>
            </a:pPr>
            <a:r>
              <a:rPr lang="de-DE" dirty="0">
                <a:solidFill>
                  <a:srgbClr val="FF0000"/>
                </a:solidFill>
              </a:rPr>
              <a:t>In Baden-Württemberg kostet der Windstrom also bis zu 11,31   €ct/</a:t>
            </a:r>
            <a:r>
              <a:rPr lang="de-DE" dirty="0" err="1">
                <a:solidFill>
                  <a:srgbClr val="FF0000"/>
                </a:solidFill>
              </a:rPr>
              <a:t>kwh</a:t>
            </a:r>
            <a:r>
              <a:rPr lang="de-DE" dirty="0">
                <a:solidFill>
                  <a:srgbClr val="FF0000"/>
                </a:solidFill>
              </a:rPr>
              <a:t>. Eine 6 MW-Anlage wird also über 20 Jahre mit etwa 12 Millionen subventioniert.</a:t>
            </a:r>
          </a:p>
          <a:p>
            <a:pPr marL="0" indent="0">
              <a:lnSpc>
                <a:spcPct val="110000"/>
              </a:lnSpc>
              <a:spcBef>
                <a:spcPts val="600"/>
              </a:spcBef>
              <a:buNone/>
            </a:pPr>
            <a:endParaRPr lang="de-DE" dirty="0">
              <a:solidFill>
                <a:srgbClr val="FF0000"/>
              </a:solidFill>
            </a:endParaRPr>
          </a:p>
          <a:p>
            <a:endParaRPr lang="de-DE" dirty="0"/>
          </a:p>
        </p:txBody>
      </p:sp>
    </p:spTree>
    <p:extLst>
      <p:ext uri="{BB962C8B-B14F-4D97-AF65-F5344CB8AC3E}">
        <p14:creationId xmlns:p14="http://schemas.microsoft.com/office/powerpoint/2010/main" val="199273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3D540C10-073E-49FB-94CB-813ED6E7D6F9}"/>
              </a:ext>
            </a:extLst>
          </p:cNvPr>
          <p:cNvSpPr>
            <a:spLocks noGrp="1"/>
          </p:cNvSpPr>
          <p:nvPr>
            <p:ph type="title"/>
          </p:nvPr>
        </p:nvSpPr>
        <p:spPr>
          <a:xfrm>
            <a:off x="838200" y="365125"/>
            <a:ext cx="10151378" cy="976313"/>
          </a:xfrm>
        </p:spPr>
        <p:txBody>
          <a:bodyPr/>
          <a:lstStyle/>
          <a:p>
            <a:r>
              <a:rPr lang="de-DE" altLang="de-DE" sz="3600" dirty="0"/>
              <a:t>Windparks beeinflussen das Mikroklima</a:t>
            </a:r>
            <a:endParaRPr lang="de-DE" altLang="de-DE" sz="3200" dirty="0"/>
          </a:p>
        </p:txBody>
      </p:sp>
      <p:sp>
        <p:nvSpPr>
          <p:cNvPr id="31747" name="Rechteck 3">
            <a:extLst>
              <a:ext uri="{FF2B5EF4-FFF2-40B4-BE49-F238E27FC236}">
                <a16:creationId xmlns:a16="http://schemas.microsoft.com/office/drawing/2014/main" id="{D2CB0E8D-6078-4921-AA8B-56E57DEC89C4}"/>
              </a:ext>
            </a:extLst>
          </p:cNvPr>
          <p:cNvSpPr>
            <a:spLocks noChangeArrowheads="1"/>
          </p:cNvSpPr>
          <p:nvPr/>
        </p:nvSpPr>
        <p:spPr bwMode="auto">
          <a:xfrm>
            <a:off x="350886" y="2068738"/>
            <a:ext cx="11490227"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Zwei Harvard Wissenschaftler, Lee Miller und David Keith kamen in einer großangelegten Studie über amerikanische Windparks zum Ergebnis, dass Windfarmen die lokalen Temperaturen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de-DE" altLang="de-DE" sz="2400" b="0"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mn-cs"/>
              </a:rPr>
              <a:t>um  bis zu 0,54 °C erhöhen.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Die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Ergebnisse</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sind</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in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vielen</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anderen</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Studien</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bestätigt</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insbesondere</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mit</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einem</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spürbaren</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Austrocknungseffekt</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der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Böden</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von 4,4 %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im</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en-GB" altLang="de-DE" sz="18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mn-cs"/>
              </a:rPr>
              <a:t>Jahr</a:t>
            </a:r>
            <a:r>
              <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der Nacht ist die Luft unmittelbar über dem Boden relativ kühl, darüber ist sie wärmer. Aber die rotierenden Flügel der Windkraftanlagen gleichen das starke Temperaturgefälle in der Nacht aus und schaufeln Wärme zurück auf den Erdboden.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Um etwa 10 % wird die Windgeschwindigkeit, ebenso wie der Niederschlag um 10 % durch große Anlagen reduziert bis auf eine Entfernung von 10 km.</a:t>
            </a:r>
            <a:endPar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900" b="0" i="0" u="sng"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hlinkClick r:id="rId2"/>
              </a:rPr>
              <a:t>https://doi.org/10.1016/j.joule.2018.09.009</a:t>
            </a:r>
            <a:endParaRPr kumimoji="0" lang="en-GB"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rPr>
              <a:t>https://www.researchgate.net/publication/342219538_</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rPr>
              <a:t>Observed_onshore_precipitation_changes_after_the_installation_of_offshore_wind_farms</a:t>
            </a:r>
            <a:endParaRPr kumimoji="0" lang="de-DE" altLang="de-DE" sz="9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platzhalter 2">
            <a:extLst>
              <a:ext uri="{FF2B5EF4-FFF2-40B4-BE49-F238E27FC236}">
                <a16:creationId xmlns:a16="http://schemas.microsoft.com/office/drawing/2014/main" id="{780B11C9-45EE-4FC8-A2EC-21BF054245B0}"/>
              </a:ext>
            </a:extLst>
          </p:cNvPr>
          <p:cNvSpPr>
            <a:spLocks noGrp="1"/>
          </p:cNvSpPr>
          <p:nvPr>
            <p:ph type="body" idx="1"/>
          </p:nvPr>
        </p:nvSpPr>
        <p:spPr>
          <a:xfrm>
            <a:off x="1847850" y="1284289"/>
            <a:ext cx="6165850" cy="3163887"/>
          </a:xfrm>
        </p:spPr>
        <p:txBody>
          <a:bodyPr>
            <a:normAutofit/>
          </a:bodyPr>
          <a:lstStyle/>
          <a:p>
            <a:pPr marL="342467" indent="-342467">
              <a:spcAft>
                <a:spcPts val="600"/>
              </a:spcAft>
              <a:buFont typeface="Arial" panose="020B0604020202020204" pitchFamily="34" charset="0"/>
              <a:buChar char="•"/>
              <a:defRPr/>
            </a:pPr>
            <a:r>
              <a:rPr lang="de-DE" altLang="de-DE" dirty="0"/>
              <a:t>suchen WEA aktiv auf </a:t>
            </a:r>
          </a:p>
          <a:p>
            <a:pPr marL="342467" indent="-342467">
              <a:spcAft>
                <a:spcPts val="600"/>
              </a:spcAft>
              <a:buFont typeface="Arial" panose="020B0604020202020204" pitchFamily="34" charset="0"/>
              <a:buChar char="•"/>
              <a:defRPr/>
            </a:pPr>
            <a:r>
              <a:rPr lang="de-DE" altLang="de-DE" dirty="0"/>
              <a:t>pro Jahr in Deutschland ca. 240.000 tote Fledermäuse</a:t>
            </a:r>
            <a:br>
              <a:rPr lang="de-DE" altLang="de-DE" dirty="0"/>
            </a:br>
            <a:r>
              <a:rPr lang="de-DE" altLang="de-DE" dirty="0"/>
              <a:t>nach konservativer Schätzung </a:t>
            </a:r>
          </a:p>
          <a:p>
            <a:pPr marL="342467" indent="-342467">
              <a:spcAft>
                <a:spcPts val="600"/>
              </a:spcAft>
              <a:buFont typeface="Arial" panose="020B0604020202020204" pitchFamily="34" charset="0"/>
              <a:buChar char="•"/>
              <a:defRPr/>
            </a:pPr>
            <a:r>
              <a:rPr lang="de-DE" altLang="de-DE" dirty="0"/>
              <a:t>wie viele mit lebensgefährlichen inneren Verletzungen?</a:t>
            </a:r>
          </a:p>
          <a:p>
            <a:pPr marL="342467" indent="-342467">
              <a:spcAft>
                <a:spcPts val="600"/>
              </a:spcAft>
              <a:buFont typeface="Arial" panose="020B0604020202020204" pitchFamily="34" charset="0"/>
              <a:buChar char="•"/>
              <a:defRPr/>
            </a:pPr>
            <a:r>
              <a:rPr lang="de-DE" altLang="de-DE" dirty="0"/>
              <a:t>regelmäßig auch Tiere aus Nachbarländern betroffen</a:t>
            </a:r>
          </a:p>
          <a:p>
            <a:pPr marL="342467" indent="-342467">
              <a:spcAft>
                <a:spcPts val="600"/>
              </a:spcAft>
              <a:buFont typeface="Arial" panose="020B0604020202020204" pitchFamily="34" charset="0"/>
              <a:buChar char="•"/>
              <a:defRPr/>
            </a:pPr>
            <a:endParaRPr lang="de-DE" altLang="de-DE" dirty="0"/>
          </a:p>
        </p:txBody>
      </p:sp>
      <p:sp>
        <p:nvSpPr>
          <p:cNvPr id="4" name="Textfeld 3">
            <a:extLst>
              <a:ext uri="{FF2B5EF4-FFF2-40B4-BE49-F238E27FC236}">
                <a16:creationId xmlns:a16="http://schemas.microsoft.com/office/drawing/2014/main" id="{7C62BB86-ACCF-49F4-A182-7FFE93D71549}"/>
              </a:ext>
            </a:extLst>
          </p:cNvPr>
          <p:cNvSpPr txBox="1"/>
          <p:nvPr/>
        </p:nvSpPr>
        <p:spPr>
          <a:xfrm>
            <a:off x="2052734" y="514740"/>
            <a:ext cx="6056096" cy="953984"/>
          </a:xfrm>
          <a:prstGeom prst="rect">
            <a:avLst/>
          </a:prstGeom>
          <a:noFill/>
        </p:spPr>
        <p:txBody>
          <a:bodyPr wrap="square" lIns="91324" tIns="45659" rIns="91324" bIns="4565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a:ea typeface="+mn-ea"/>
                <a:cs typeface="Arial" charset="0"/>
              </a:rPr>
              <a:t>Windkraftanlagen und Naturschutz Beispiel : Fledermäuse</a:t>
            </a:r>
          </a:p>
        </p:txBody>
      </p:sp>
      <p:pic>
        <p:nvPicPr>
          <p:cNvPr id="29700" name="Picture 5" descr="C:\Users\p.cyriacks\AppData\Local\Microsoft\Windows\Temporary Internet Files\Content.Outlook\HKOBJFTH\HPIM1644.jpg">
            <a:extLst>
              <a:ext uri="{FF2B5EF4-FFF2-40B4-BE49-F238E27FC236}">
                <a16:creationId xmlns:a16="http://schemas.microsoft.com/office/drawing/2014/main" id="{261E3915-EF0C-4716-A520-0AFCB705B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3" y="776289"/>
            <a:ext cx="2220912"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59251DF0-73B9-4EAA-A947-24EF548C9564}"/>
              </a:ext>
            </a:extLst>
          </p:cNvPr>
          <p:cNvSpPr txBox="1"/>
          <p:nvPr/>
        </p:nvSpPr>
        <p:spPr>
          <a:xfrm>
            <a:off x="1860550" y="4462463"/>
            <a:ext cx="7691438" cy="1677259"/>
          </a:xfrm>
          <a:prstGeom prst="rect">
            <a:avLst/>
          </a:prstGeom>
          <a:noFill/>
        </p:spPr>
        <p:txBody>
          <a:bodyPr lIns="91324" tIns="45659" rIns="91324" bIns="45659">
            <a:spAutoFit/>
          </a:bodyPr>
          <a:lstStyle/>
          <a:p>
            <a:pPr marL="0" marR="0" lvl="0" indent="0" algn="l" defTabSz="914400" rtl="0" eaLnBrk="1" fontAlgn="auto" latinLnBrk="0" hangingPunct="1">
              <a:lnSpc>
                <a:spcPct val="100000"/>
              </a:lnSpc>
              <a:spcBef>
                <a:spcPts val="0"/>
              </a:spcBef>
              <a:spcAft>
                <a:spcPts val="600"/>
              </a:spcAft>
              <a:buClr>
                <a:srgbClr val="4F81BD"/>
              </a:buClr>
              <a:buSzTx/>
              <a:buFontTx/>
              <a:buNone/>
              <a:tabLst>
                <a:tab pos="266362" algn="l"/>
                <a:tab pos="534312" algn="l"/>
                <a:tab pos="542238" algn="l"/>
                <a:tab pos="808602" algn="l"/>
                <a:tab pos="1074964" algn="l"/>
                <a:tab pos="1341328" algn="l"/>
              </a:tabLst>
              <a:defRPr/>
            </a:pPr>
            <a:r>
              <a:rPr kumimoji="0" lang="de-DE" altLang="de-DE" sz="2200" b="0" i="0" u="none" strike="noStrike" kern="1200" cap="none" spc="0" normalizeH="0" baseline="0" noProof="0" dirty="0">
                <a:ln>
                  <a:noFill/>
                </a:ln>
                <a:solidFill>
                  <a:prstClr val="black"/>
                </a:solidFill>
                <a:effectLst/>
                <a:uLnTx/>
                <a:uFillTx/>
                <a:latin typeface="Calibri"/>
                <a:ea typeface="+mn-ea"/>
                <a:cs typeface="+mn-cs"/>
              </a:rPr>
              <a:t>Notwendig: </a:t>
            </a:r>
          </a:p>
          <a:p>
            <a:pPr marL="342467" marR="0" lvl="0" indent="-342467" algn="l" defTabSz="914400" rtl="0" eaLnBrk="1" fontAlgn="auto" latinLnBrk="0" hangingPunct="1">
              <a:lnSpc>
                <a:spcPct val="100000"/>
              </a:lnSpc>
              <a:spcBef>
                <a:spcPts val="0"/>
              </a:spcBef>
              <a:spcAft>
                <a:spcPts val="600"/>
              </a:spcAft>
              <a:buClr>
                <a:srgbClr val="4F81BD"/>
              </a:buClr>
              <a:buSzTx/>
              <a:buFont typeface="Arial" panose="020B0604020202020204" pitchFamily="34" charset="0"/>
              <a:buChar char="•"/>
              <a:tabLst>
                <a:tab pos="266362" algn="l"/>
                <a:tab pos="534312" algn="l"/>
                <a:tab pos="542238" algn="l"/>
                <a:tab pos="808602" algn="l"/>
                <a:tab pos="1074964" algn="l"/>
                <a:tab pos="1341328" algn="l"/>
              </a:tabLst>
              <a:defRPr/>
            </a:pPr>
            <a:r>
              <a:rPr kumimoji="0" lang="de-DE" altLang="de-DE" sz="2200" b="0" i="0" u="none" strike="noStrike" kern="1200" cap="none" spc="0" normalizeH="0" baseline="0" noProof="0" dirty="0">
                <a:ln>
                  <a:noFill/>
                </a:ln>
                <a:solidFill>
                  <a:prstClr val="black"/>
                </a:solidFill>
                <a:effectLst/>
                <a:uLnTx/>
                <a:uFillTx/>
                <a:latin typeface="Calibri"/>
                <a:ea typeface="+mn-ea"/>
                <a:cs typeface="+mn-cs"/>
              </a:rPr>
              <a:t>Keine WEA an Standorten mit hoher Fledermausaktivität</a:t>
            </a:r>
          </a:p>
          <a:p>
            <a:pPr marL="342467" marR="0" lvl="0" indent="-342467" algn="l" defTabSz="914400" rtl="0" eaLnBrk="1" fontAlgn="auto" latinLnBrk="0" hangingPunct="1">
              <a:lnSpc>
                <a:spcPct val="100000"/>
              </a:lnSpc>
              <a:spcBef>
                <a:spcPts val="0"/>
              </a:spcBef>
              <a:spcAft>
                <a:spcPts val="600"/>
              </a:spcAft>
              <a:buClr>
                <a:srgbClr val="4F81BD"/>
              </a:buClr>
              <a:buSzTx/>
              <a:buFont typeface="Arial" panose="020B0604020202020204" pitchFamily="34" charset="0"/>
              <a:buChar char="•"/>
              <a:tabLst>
                <a:tab pos="266362" algn="l"/>
                <a:tab pos="534312" algn="l"/>
                <a:tab pos="542238" algn="l"/>
                <a:tab pos="808602" algn="l"/>
                <a:tab pos="1074964" algn="l"/>
                <a:tab pos="1341328" algn="l"/>
              </a:tabLst>
              <a:defRPr/>
            </a:pPr>
            <a:r>
              <a:rPr kumimoji="0" lang="de-DE" altLang="de-DE" sz="2200" b="0" i="0" u="none" strike="noStrike" kern="1200" cap="none" spc="0" normalizeH="0" baseline="0" noProof="0" dirty="0">
                <a:ln>
                  <a:noFill/>
                </a:ln>
                <a:solidFill>
                  <a:prstClr val="black"/>
                </a:solidFill>
                <a:effectLst/>
                <a:uLnTx/>
                <a:uFillTx/>
                <a:latin typeface="Calibri"/>
                <a:ea typeface="+mn-ea"/>
                <a:cs typeface="+mn-cs"/>
              </a:rPr>
              <a:t>Keine WEA im Bereich wichtiger Quartiere bzw. Wochenstuben </a:t>
            </a:r>
          </a:p>
          <a:p>
            <a:pPr marL="342467" marR="0" lvl="0" indent="-342467" algn="l" defTabSz="914400" rtl="0" eaLnBrk="1" fontAlgn="auto" latinLnBrk="0" hangingPunct="1">
              <a:lnSpc>
                <a:spcPct val="100000"/>
              </a:lnSpc>
              <a:spcBef>
                <a:spcPts val="0"/>
              </a:spcBef>
              <a:spcAft>
                <a:spcPts val="600"/>
              </a:spcAft>
              <a:buClr>
                <a:srgbClr val="4F81BD"/>
              </a:buClr>
              <a:buSzTx/>
              <a:buFont typeface="Arial" panose="020B0604020202020204" pitchFamily="34" charset="0"/>
              <a:buChar char="•"/>
              <a:tabLst>
                <a:tab pos="266362" algn="l"/>
                <a:tab pos="534312" algn="l"/>
                <a:tab pos="542238" algn="l"/>
                <a:tab pos="808602" algn="l"/>
                <a:tab pos="1074964" algn="l"/>
                <a:tab pos="1341328" algn="l"/>
              </a:tabLst>
              <a:defRPr/>
            </a:pPr>
            <a:r>
              <a:rPr kumimoji="0" lang="de-DE" altLang="de-DE" sz="2200" b="0" i="0" u="none" strike="noStrike" kern="1200" cap="none" spc="0" normalizeH="0" baseline="0" noProof="0" dirty="0">
                <a:ln>
                  <a:noFill/>
                </a:ln>
                <a:solidFill>
                  <a:prstClr val="black"/>
                </a:solidFill>
                <a:effectLst/>
                <a:uLnTx/>
                <a:uFillTx/>
                <a:latin typeface="Calibri"/>
                <a:ea typeface="+mn-ea"/>
                <a:cs typeface="+mn-cs"/>
              </a:rPr>
              <a:t>Keine WEA in Waldgebieten</a:t>
            </a:r>
            <a:endParaRPr kumimoji="0" lang="de-DE"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702" name="Rectangle 16">
            <a:extLst>
              <a:ext uri="{FF2B5EF4-FFF2-40B4-BE49-F238E27FC236}">
                <a16:creationId xmlns:a16="http://schemas.microsoft.com/office/drawing/2014/main" id="{61F4A435-6305-4BFF-AA3B-18076069EB8D}"/>
              </a:ext>
            </a:extLst>
          </p:cNvPr>
          <p:cNvSpPr txBox="1">
            <a:spLocks noChangeArrowheads="1"/>
          </p:cNvSpPr>
          <p:nvPr/>
        </p:nvSpPr>
        <p:spPr bwMode="auto">
          <a:xfrm>
            <a:off x="9771063" y="6450014"/>
            <a:ext cx="7794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4" tIns="45659" rIns="91324" bIns="45659"/>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Seite </a:t>
            </a:r>
            <a:fld id="{AEEB7052-7BF8-4CED-AC49-FC56C3D88D79}" type="slidenum">
              <a:rPr kumimoji="0" lang="de-DE" altLang="de-DE"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25</a:t>
            </a:fld>
            <a:r>
              <a:rPr kumimoji="0" lang="de-DE" altLang="de-DE"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p:txBody>
      </p:sp>
      <p:sp>
        <p:nvSpPr>
          <p:cNvPr id="29703" name="Textfeld 7">
            <a:extLst>
              <a:ext uri="{FF2B5EF4-FFF2-40B4-BE49-F238E27FC236}">
                <a16:creationId xmlns:a16="http://schemas.microsoft.com/office/drawing/2014/main" id="{E9BBB79C-651B-427F-AC82-8F88BDD39D10}"/>
              </a:ext>
            </a:extLst>
          </p:cNvPr>
          <p:cNvSpPr txBox="1">
            <a:spLocks noChangeArrowheads="1"/>
          </p:cNvSpPr>
          <p:nvPr/>
        </p:nvSpPr>
        <p:spPr bwMode="auto">
          <a:xfrm>
            <a:off x="8978901" y="4229100"/>
            <a:ext cx="10715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4" tIns="45659" rIns="91324" bIns="4565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9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Foto Tobias Dürr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eck 2">
            <a:extLst>
              <a:ext uri="{FF2B5EF4-FFF2-40B4-BE49-F238E27FC236}">
                <a16:creationId xmlns:a16="http://schemas.microsoft.com/office/drawing/2014/main" id="{5046A4A0-3ED3-4917-A7CF-2976A7361DDE}"/>
              </a:ext>
            </a:extLst>
          </p:cNvPr>
          <p:cNvSpPr>
            <a:spLocks noChangeArrowheads="1"/>
          </p:cNvSpPr>
          <p:nvPr/>
        </p:nvSpPr>
        <p:spPr bwMode="auto">
          <a:xfrm>
            <a:off x="3935413" y="4287839"/>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6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de-DE" altLang="de-DE"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19" name="Rechteck 3">
            <a:extLst>
              <a:ext uri="{FF2B5EF4-FFF2-40B4-BE49-F238E27FC236}">
                <a16:creationId xmlns:a16="http://schemas.microsoft.com/office/drawing/2014/main" id="{EE7A3BC6-08FF-46B4-8A70-8340E24487B5}"/>
              </a:ext>
            </a:extLst>
          </p:cNvPr>
          <p:cNvSpPr>
            <a:spLocks noChangeArrowheads="1"/>
          </p:cNvSpPr>
          <p:nvPr/>
        </p:nvSpPr>
        <p:spPr bwMode="auto">
          <a:xfrm>
            <a:off x="2189163" y="1414463"/>
            <a:ext cx="8064500" cy="48942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400" b="0" i="0" u="none" strike="noStrike" kern="1200" cap="none" spc="0" normalizeH="0" baseline="0" noProof="0" dirty="0">
                <a:ln>
                  <a:noFill/>
                </a:ln>
                <a:solidFill>
                  <a:prstClr val="black"/>
                </a:solidFill>
                <a:effectLst/>
                <a:uLnTx/>
                <a:uFillTx/>
                <a:latin typeface="Calibri"/>
                <a:ea typeface="+mn-ea"/>
                <a:cs typeface="+mn-cs"/>
              </a:rPr>
              <a:t>DLR  2018 : Hinweise auf Verluste von Fluginsekten in Windparks.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400" b="0" i="0" u="none" strike="noStrike" kern="1200" cap="none" spc="0" normalizeH="0" baseline="0" noProof="0" dirty="0">
                <a:ln>
                  <a:noFill/>
                </a:ln>
                <a:solidFill>
                  <a:prstClr val="black"/>
                </a:solidFill>
                <a:effectLst/>
                <a:uLnTx/>
                <a:uFillTx/>
                <a:latin typeface="Calibri"/>
                <a:ea typeface="+mn-ea"/>
                <a:cs typeface="+mn-cs"/>
              </a:rPr>
              <a:t>Flugfähige Insekten(z.B. der Admiral, Marienkäfer) suchen kurz vor der Eiablage hohe schnelle Luftströmungen auf, um sich vom Wind zu entfernten Brutplätzen tragen zu lassen.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400" b="0" i="0" u="none" strike="noStrike" kern="1200" cap="none" spc="0" normalizeH="0" baseline="0" noProof="0" dirty="0">
                <a:ln>
                  <a:noFill/>
                </a:ln>
                <a:solidFill>
                  <a:prstClr val="black"/>
                </a:solidFill>
                <a:effectLst/>
                <a:uLnTx/>
                <a:uFillTx/>
                <a:latin typeface="Calibri"/>
                <a:ea typeface="+mn-ea"/>
                <a:cs typeface="+mn-cs"/>
              </a:rPr>
              <a:t>Die Strömungen liegen oberhalb 60 -100 m und treffen dort auf</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400" b="0" i="0" u="none" strike="noStrike" kern="1200" cap="none" spc="0" normalizeH="0" baseline="0" noProof="0" dirty="0">
                <a:ln>
                  <a:noFill/>
                </a:ln>
                <a:solidFill>
                  <a:prstClr val="black"/>
                </a:solidFill>
                <a:effectLst/>
                <a:uLnTx/>
                <a:uFillTx/>
                <a:latin typeface="Calibri"/>
                <a:ea typeface="+mn-ea"/>
                <a:cs typeface="+mn-cs"/>
              </a:rPr>
              <a:t> 200 </a:t>
            </a:r>
            <a:r>
              <a:rPr kumimoji="0" lang="de-DE" altLang="de-DE" sz="2400" b="0" i="0" u="none" strike="noStrike" kern="1200" cap="none" spc="0" normalizeH="0" baseline="0" noProof="0" dirty="0" err="1">
                <a:ln>
                  <a:noFill/>
                </a:ln>
                <a:solidFill>
                  <a:prstClr val="black"/>
                </a:solidFill>
                <a:effectLst/>
                <a:uLnTx/>
                <a:uFillTx/>
                <a:latin typeface="Calibri"/>
                <a:ea typeface="+mn-ea"/>
                <a:cs typeface="+mn-cs"/>
              </a:rPr>
              <a:t>Mio</a:t>
            </a:r>
            <a:r>
              <a:rPr kumimoji="0" lang="de-DE" altLang="de-DE" sz="2400" b="0" i="0" u="none" strike="noStrike" kern="1200" cap="none" spc="0" normalizeH="0" baseline="0" noProof="0" dirty="0">
                <a:ln>
                  <a:noFill/>
                </a:ln>
                <a:solidFill>
                  <a:prstClr val="black"/>
                </a:solidFill>
                <a:effectLst/>
                <a:uLnTx/>
                <a:uFillTx/>
                <a:latin typeface="Calibri"/>
                <a:ea typeface="+mn-ea"/>
                <a:cs typeface="+mn-cs"/>
              </a:rPr>
              <a:t> m² Rotorfläche. Ein Luftdurchsatz von 10 </a:t>
            </a:r>
            <a:r>
              <a:rPr kumimoji="0" lang="de-DE" altLang="de-DE" sz="2400" b="0" i="0" u="none" strike="noStrike" kern="1200" cap="none" spc="0" normalizeH="0" baseline="0" noProof="0" dirty="0" err="1">
                <a:ln>
                  <a:noFill/>
                </a:ln>
                <a:solidFill>
                  <a:prstClr val="black"/>
                </a:solidFill>
                <a:effectLst/>
                <a:uLnTx/>
                <a:uFillTx/>
                <a:latin typeface="Calibri"/>
                <a:ea typeface="+mn-ea"/>
                <a:cs typeface="+mn-cs"/>
              </a:rPr>
              <a:t>Mio</a:t>
            </a:r>
            <a:r>
              <a:rPr kumimoji="0" lang="de-DE" altLang="de-DE" sz="2400" b="0" i="0" u="none" strike="noStrike" kern="1200" cap="none" spc="0" normalizeH="0" baseline="0" noProof="0" dirty="0">
                <a:ln>
                  <a:noFill/>
                </a:ln>
                <a:solidFill>
                  <a:prstClr val="black"/>
                </a:solidFill>
                <a:effectLst/>
                <a:uLnTx/>
                <a:uFillTx/>
                <a:latin typeface="Calibri"/>
                <a:ea typeface="+mn-ea"/>
                <a:cs typeface="+mn-cs"/>
              </a:rPr>
              <a:t> km³, das mehr als zehnfache des deutschen Luftraums (bis 2000m Höhe) wird durch die Rotoren gesogen.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a:ln>
                  <a:noFill/>
                </a:ln>
                <a:solidFill>
                  <a:prstClr val="black"/>
                </a:solidFill>
                <a:effectLst/>
                <a:uLnTx/>
                <a:uFillTx/>
                <a:latin typeface="Calibri"/>
                <a:ea typeface="+mn-ea"/>
                <a:cs typeface="+mn-cs"/>
              </a:rPr>
              <a:t>1200 Tonnen Insekten werden durch die Rotoren vernichtet, das sind 1200 Milliarden Insekten. Das entspricht nach Abschätzung eines der Autoren der Größe der durch 40 Mio. PKW vernichteten Insekten.</a:t>
            </a:r>
          </a:p>
        </p:txBody>
      </p:sp>
      <p:sp>
        <p:nvSpPr>
          <p:cNvPr id="30724" name="Titel 4">
            <a:extLst>
              <a:ext uri="{FF2B5EF4-FFF2-40B4-BE49-F238E27FC236}">
                <a16:creationId xmlns:a16="http://schemas.microsoft.com/office/drawing/2014/main" id="{3A2FC4A2-48F3-479F-87AC-27AAE5C1E732}"/>
              </a:ext>
            </a:extLst>
          </p:cNvPr>
          <p:cNvSpPr>
            <a:spLocks noGrp="1"/>
          </p:cNvSpPr>
          <p:nvPr>
            <p:ph type="title"/>
          </p:nvPr>
        </p:nvSpPr>
        <p:spPr>
          <a:xfrm>
            <a:off x="1981201" y="274639"/>
            <a:ext cx="8840597" cy="993775"/>
          </a:xfrm>
        </p:spPr>
        <p:txBody>
          <a:bodyPr>
            <a:noAutofit/>
          </a:bodyPr>
          <a:lstStyle/>
          <a:p>
            <a:r>
              <a:rPr lang="de-DE" altLang="de-DE" sz="4000" dirty="0"/>
              <a:t>Insektensterben und Windenergieanlagen</a:t>
            </a:r>
          </a:p>
        </p:txBody>
      </p:sp>
      <p:sp>
        <p:nvSpPr>
          <p:cNvPr id="30725" name="Textfeld 1">
            <a:extLst>
              <a:ext uri="{FF2B5EF4-FFF2-40B4-BE49-F238E27FC236}">
                <a16:creationId xmlns:a16="http://schemas.microsoft.com/office/drawing/2014/main" id="{83313591-0191-4B80-A13A-BADC90A22622}"/>
              </a:ext>
            </a:extLst>
          </p:cNvPr>
          <p:cNvSpPr txBox="1">
            <a:spLocks noChangeArrowheads="1"/>
          </p:cNvSpPr>
          <p:nvPr/>
        </p:nvSpPr>
        <p:spPr bwMode="auto">
          <a:xfrm>
            <a:off x="6815138" y="5921375"/>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F.Trieb,T.Gerz,M.Geiger,Energiewirtschaftliche Tagesfragen 68,Heft 11,S.51</a:t>
            </a:r>
          </a:p>
        </p:txBody>
      </p:sp>
      <p:sp>
        <p:nvSpPr>
          <p:cNvPr id="30726" name="Textfeld 2">
            <a:extLst>
              <a:ext uri="{FF2B5EF4-FFF2-40B4-BE49-F238E27FC236}">
                <a16:creationId xmlns:a16="http://schemas.microsoft.com/office/drawing/2014/main" id="{3F8523D6-9AEC-48B7-AB37-57E7DA8BACDF}"/>
              </a:ext>
            </a:extLst>
          </p:cNvPr>
          <p:cNvSpPr txBox="1">
            <a:spLocks noChangeArrowheads="1"/>
          </p:cNvSpPr>
          <p:nvPr/>
        </p:nvSpPr>
        <p:spPr bwMode="auto">
          <a:xfrm>
            <a:off x="9264650" y="6294439"/>
            <a:ext cx="1163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Seite 22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EC200C3-2411-6C56-C00C-516A32D837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3D55C-452E-D54B-89EC-8A8590AE3457}" type="slidenum">
              <a:rPr kumimoji="0" 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3" name="officeArt object" descr="Grafik 26">
            <a:extLst>
              <a:ext uri="{FF2B5EF4-FFF2-40B4-BE49-F238E27FC236}">
                <a16:creationId xmlns:a16="http://schemas.microsoft.com/office/drawing/2014/main" id="{4B7923EF-E4CE-897B-7CE5-8852BA58DAB8}"/>
              </a:ext>
            </a:extLst>
          </p:cNvPr>
          <p:cNvPicPr/>
          <p:nvPr/>
        </p:nvPicPr>
        <p:blipFill>
          <a:blip r:embed="rId2"/>
          <a:stretch>
            <a:fillRect/>
          </a:stretch>
        </p:blipFill>
        <p:spPr>
          <a:xfrm>
            <a:off x="2552032" y="1911856"/>
            <a:ext cx="6593973" cy="3711024"/>
          </a:xfrm>
          <a:prstGeom prst="rect">
            <a:avLst/>
          </a:prstGeom>
          <a:ln w="12700" cap="flat">
            <a:noFill/>
            <a:miter lim="400000"/>
          </a:ln>
          <a:effectLst/>
        </p:spPr>
      </p:pic>
      <p:sp>
        <p:nvSpPr>
          <p:cNvPr id="5" name="Textfeld 4">
            <a:extLst>
              <a:ext uri="{FF2B5EF4-FFF2-40B4-BE49-F238E27FC236}">
                <a16:creationId xmlns:a16="http://schemas.microsoft.com/office/drawing/2014/main" id="{FF1CFC57-0372-98F3-2E67-69EAB1B65BB8}"/>
              </a:ext>
            </a:extLst>
          </p:cNvPr>
          <p:cNvSpPr txBox="1"/>
          <p:nvPr/>
        </p:nvSpPr>
        <p:spPr>
          <a:xfrm>
            <a:off x="2799013" y="5805442"/>
            <a:ext cx="6100010" cy="733471"/>
          </a:xfrm>
          <a:prstGeom prst="rect">
            <a:avLst/>
          </a:prstGeom>
          <a:noFill/>
        </p:spPr>
        <p:txBody>
          <a:bodyPr wrap="square">
            <a:spAutoFit/>
          </a:bodyPr>
          <a:lstStyle/>
          <a:p>
            <a:pPr marL="0" marR="269875" lvl="0" indent="0" algn="l" defTabSz="914400" rtl="0" eaLnBrk="1" fontAlgn="auto" latinLnBrk="0" hangingPunct="1">
              <a:lnSpc>
                <a:spcPct val="120000"/>
              </a:lnSpc>
              <a:spcBef>
                <a:spcPts val="0"/>
              </a:spcBef>
              <a:spcAft>
                <a:spcPts val="600"/>
              </a:spcAft>
              <a:buClrTx/>
              <a:buSzTx/>
              <a:buFontTx/>
              <a:buNone/>
              <a:tabLst/>
              <a:defRPr/>
            </a:pPr>
            <a:r>
              <a:rPr kumimoji="0" lang="de-DE" sz="1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Windenergie um das Dorf Struth in Thüringen. Das Bild ist real und keine Fotomontage.</a:t>
            </a:r>
            <a:endParaRPr kumimoji="0" lang="de-DE" sz="1400" b="0" i="0"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Calibri" panose="020F0502020204030204" pitchFamily="34" charset="0"/>
              <a:cs typeface="+mn-cs"/>
            </a:endParaRPr>
          </a:p>
        </p:txBody>
      </p:sp>
      <p:sp>
        <p:nvSpPr>
          <p:cNvPr id="4" name="Textfeld 3">
            <a:extLst>
              <a:ext uri="{FF2B5EF4-FFF2-40B4-BE49-F238E27FC236}">
                <a16:creationId xmlns:a16="http://schemas.microsoft.com/office/drawing/2014/main" id="{2D8816A5-C141-8FCD-8F61-07E6C2329052}"/>
              </a:ext>
            </a:extLst>
          </p:cNvPr>
          <p:cNvSpPr txBox="1"/>
          <p:nvPr/>
        </p:nvSpPr>
        <p:spPr>
          <a:xfrm>
            <a:off x="2552032" y="319087"/>
            <a:ext cx="67213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a:ea typeface="+mn-ea"/>
                <a:cs typeface="+mn-cs"/>
              </a:rPr>
              <a:t>So wie in Thüringen sieht Deutschland 	in der Zukunft überall aus, wenn es nach der Bundesregierung geht</a:t>
            </a:r>
          </a:p>
        </p:txBody>
      </p:sp>
    </p:spTree>
    <p:extLst>
      <p:ext uri="{BB962C8B-B14F-4D97-AF65-F5344CB8AC3E}">
        <p14:creationId xmlns:p14="http://schemas.microsoft.com/office/powerpoint/2010/main" val="719233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Baum, draußen, Natur enthält.&#10;&#10;Automatisch generierte Beschreibung">
            <a:extLst>
              <a:ext uri="{FF2B5EF4-FFF2-40B4-BE49-F238E27FC236}">
                <a16:creationId xmlns:a16="http://schemas.microsoft.com/office/drawing/2014/main" id="{7C07CE36-5BF7-53EE-ABEE-944B8A03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4"/>
            <a:ext cx="12192000" cy="6853550"/>
          </a:xfrm>
          <a:prstGeom prst="rect">
            <a:avLst/>
          </a:prstGeom>
        </p:spPr>
      </p:pic>
      <p:sp>
        <p:nvSpPr>
          <p:cNvPr id="3076" name="Rectangle 1028">
            <a:extLst>
              <a:ext uri="{FF2B5EF4-FFF2-40B4-BE49-F238E27FC236}">
                <a16:creationId xmlns:a16="http://schemas.microsoft.com/office/drawing/2014/main" id="{27657A6F-B342-4077-8FD7-6219B390F62B}"/>
              </a:ext>
            </a:extLst>
          </p:cNvPr>
          <p:cNvSpPr txBox="1">
            <a:spLocks noChangeArrowheads="1"/>
          </p:cNvSpPr>
          <p:nvPr/>
        </p:nvSpPr>
        <p:spPr bwMode="gray">
          <a:xfrm>
            <a:off x="457717" y="228856"/>
            <a:ext cx="11479765" cy="3200144"/>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endParaRPr kumimoji="0" lang="de-DE" alt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Droht eine Klimakatastrophe ?</a:t>
            </a:r>
            <a:endPar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br>
              <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endParaRPr kumimoji="0" lang="de-DE"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de-DE"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Foliennummernplatzhalter 5">
            <a:extLst>
              <a:ext uri="{FF2B5EF4-FFF2-40B4-BE49-F238E27FC236}">
                <a16:creationId xmlns:a16="http://schemas.microsoft.com/office/drawing/2014/main" id="{EA21446D-FC4C-B9B1-E9C9-1065B9DCF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B7313-1C02-4D55-A54A-C994F6A623E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92121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hteck 123">
            <a:extLst>
              <a:ext uri="{FF2B5EF4-FFF2-40B4-BE49-F238E27FC236}">
                <a16:creationId xmlns:a16="http://schemas.microsoft.com/office/drawing/2014/main" id="{B726FA8F-414A-C38C-1AC7-7EE0B0E81612}"/>
              </a:ext>
            </a:extLst>
          </p:cNvPr>
          <p:cNvSpPr/>
          <p:nvPr/>
        </p:nvSpPr>
        <p:spPr>
          <a:xfrm>
            <a:off x="9079832" y="0"/>
            <a:ext cx="3112167"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oogle Shape;208;p18">
            <a:extLst>
              <a:ext uri="{FF2B5EF4-FFF2-40B4-BE49-F238E27FC236}">
                <a16:creationId xmlns:a16="http://schemas.microsoft.com/office/drawing/2014/main" id="{16246CFF-88D0-9D9A-7FAE-37A04234752E}"/>
              </a:ext>
            </a:extLst>
          </p:cNvPr>
          <p:cNvPicPr preferRelativeResize="0">
            <a:picLocks/>
          </p:cNvPicPr>
          <p:nvPr/>
        </p:nvPicPr>
        <p:blipFill>
          <a:blip r:embed="rId2">
            <a:extLst>
              <a:ext uri="{96DAC541-7B7A-43D3-8B79-37D633B846F1}">
                <asvg:svgBlip xmlns:asvg="http://schemas.microsoft.com/office/drawing/2016/SVG/main" r:embed="rId3"/>
              </a:ext>
            </a:extLst>
          </a:blip>
          <a:srcRect/>
          <a:stretch/>
        </p:blipFill>
        <p:spPr>
          <a:xfrm>
            <a:off x="496464" y="3570514"/>
            <a:ext cx="6267194" cy="2903002"/>
          </a:xfrm>
          <a:prstGeom prst="rect">
            <a:avLst/>
          </a:prstGeom>
          <a:noFill/>
          <a:ln>
            <a:noFill/>
          </a:ln>
        </p:spPr>
      </p:pic>
      <p:cxnSp>
        <p:nvCxnSpPr>
          <p:cNvPr id="8" name="Gerade Verbindung 7">
            <a:extLst>
              <a:ext uri="{FF2B5EF4-FFF2-40B4-BE49-F238E27FC236}">
                <a16:creationId xmlns:a16="http://schemas.microsoft.com/office/drawing/2014/main" id="{1215CFFF-EFA9-BB35-0D35-4C2547BF205B}"/>
              </a:ext>
            </a:extLst>
          </p:cNvPr>
          <p:cNvCxnSpPr>
            <a:cxnSpLocks/>
          </p:cNvCxnSpPr>
          <p:nvPr/>
        </p:nvCxnSpPr>
        <p:spPr>
          <a:xfrm flipV="1">
            <a:off x="1250066" y="613458"/>
            <a:ext cx="0" cy="303808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Gerade Verbindung 9">
            <a:extLst>
              <a:ext uri="{FF2B5EF4-FFF2-40B4-BE49-F238E27FC236}">
                <a16:creationId xmlns:a16="http://schemas.microsoft.com/office/drawing/2014/main" id="{7768057D-4882-CD20-66C3-BBB6DA5666DB}"/>
              </a:ext>
            </a:extLst>
          </p:cNvPr>
          <p:cNvCxnSpPr>
            <a:cxnSpLocks/>
          </p:cNvCxnSpPr>
          <p:nvPr/>
        </p:nvCxnSpPr>
        <p:spPr>
          <a:xfrm>
            <a:off x="1405498" y="3876419"/>
            <a:ext cx="2819264" cy="3"/>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02F635A5-A0F3-EDF0-1CC9-BC73C31665FC}"/>
              </a:ext>
            </a:extLst>
          </p:cNvPr>
          <p:cNvSpPr txBox="1"/>
          <p:nvPr/>
        </p:nvSpPr>
        <p:spPr>
          <a:xfrm>
            <a:off x="937548" y="3110377"/>
            <a:ext cx="358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50</a:t>
            </a:r>
          </a:p>
        </p:txBody>
      </p:sp>
      <p:sp>
        <p:nvSpPr>
          <p:cNvPr id="12" name="Textfeld 11">
            <a:extLst>
              <a:ext uri="{FF2B5EF4-FFF2-40B4-BE49-F238E27FC236}">
                <a16:creationId xmlns:a16="http://schemas.microsoft.com/office/drawing/2014/main" id="{510B5D1C-A2F1-7856-BD8A-FFD6DF1CC3B5}"/>
              </a:ext>
            </a:extLst>
          </p:cNvPr>
          <p:cNvSpPr txBox="1"/>
          <p:nvPr/>
        </p:nvSpPr>
        <p:spPr>
          <a:xfrm>
            <a:off x="927904" y="2568291"/>
            <a:ext cx="358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60</a:t>
            </a:r>
          </a:p>
        </p:txBody>
      </p:sp>
      <p:sp>
        <p:nvSpPr>
          <p:cNvPr id="14" name="Textfeld 13">
            <a:extLst>
              <a:ext uri="{FF2B5EF4-FFF2-40B4-BE49-F238E27FC236}">
                <a16:creationId xmlns:a16="http://schemas.microsoft.com/office/drawing/2014/main" id="{6132059A-6404-3569-D40B-E9C6711B0DC1}"/>
              </a:ext>
            </a:extLst>
          </p:cNvPr>
          <p:cNvSpPr txBox="1"/>
          <p:nvPr/>
        </p:nvSpPr>
        <p:spPr>
          <a:xfrm>
            <a:off x="931759" y="2086021"/>
            <a:ext cx="358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70</a:t>
            </a:r>
          </a:p>
        </p:txBody>
      </p:sp>
      <p:sp>
        <p:nvSpPr>
          <p:cNvPr id="15" name="Textfeld 14">
            <a:extLst>
              <a:ext uri="{FF2B5EF4-FFF2-40B4-BE49-F238E27FC236}">
                <a16:creationId xmlns:a16="http://schemas.microsoft.com/office/drawing/2014/main" id="{007B650D-413D-900E-6E7A-E32C0751580F}"/>
              </a:ext>
            </a:extLst>
          </p:cNvPr>
          <p:cNvSpPr txBox="1"/>
          <p:nvPr/>
        </p:nvSpPr>
        <p:spPr>
          <a:xfrm>
            <a:off x="933686" y="1590238"/>
            <a:ext cx="358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80</a:t>
            </a:r>
          </a:p>
        </p:txBody>
      </p:sp>
      <p:sp>
        <p:nvSpPr>
          <p:cNvPr id="16" name="Textfeld 15">
            <a:extLst>
              <a:ext uri="{FF2B5EF4-FFF2-40B4-BE49-F238E27FC236}">
                <a16:creationId xmlns:a16="http://schemas.microsoft.com/office/drawing/2014/main" id="{34B23D22-07E4-F97B-6367-EF68CD2B4310}"/>
              </a:ext>
            </a:extLst>
          </p:cNvPr>
          <p:cNvSpPr txBox="1"/>
          <p:nvPr/>
        </p:nvSpPr>
        <p:spPr>
          <a:xfrm>
            <a:off x="856527" y="492571"/>
            <a:ext cx="4494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100</a:t>
            </a:r>
          </a:p>
        </p:txBody>
      </p:sp>
      <p:sp>
        <p:nvSpPr>
          <p:cNvPr id="17" name="Textfeld 16">
            <a:extLst>
              <a:ext uri="{FF2B5EF4-FFF2-40B4-BE49-F238E27FC236}">
                <a16:creationId xmlns:a16="http://schemas.microsoft.com/office/drawing/2014/main" id="{2B42D958-0F74-D4C2-A70F-AEAC7FF3561A}"/>
              </a:ext>
            </a:extLst>
          </p:cNvPr>
          <p:cNvSpPr txBox="1"/>
          <p:nvPr/>
        </p:nvSpPr>
        <p:spPr>
          <a:xfrm>
            <a:off x="935615" y="1048157"/>
            <a:ext cx="358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90</a:t>
            </a:r>
          </a:p>
        </p:txBody>
      </p:sp>
      <p:sp>
        <p:nvSpPr>
          <p:cNvPr id="22" name="Textfeld 21">
            <a:extLst>
              <a:ext uri="{FF2B5EF4-FFF2-40B4-BE49-F238E27FC236}">
                <a16:creationId xmlns:a16="http://schemas.microsoft.com/office/drawing/2014/main" id="{6223724E-2AFE-9DAC-5DB1-A95AA75FAA6A}"/>
              </a:ext>
            </a:extLst>
          </p:cNvPr>
          <p:cNvSpPr txBox="1"/>
          <p:nvPr/>
        </p:nvSpPr>
        <p:spPr>
          <a:xfrm>
            <a:off x="5202604" y="3742845"/>
            <a:ext cx="130236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Textfeld 22">
            <a:extLst>
              <a:ext uri="{FF2B5EF4-FFF2-40B4-BE49-F238E27FC236}">
                <a16:creationId xmlns:a16="http://schemas.microsoft.com/office/drawing/2014/main" id="{EF68032B-F137-50BA-2653-661BD7CDCCD8}"/>
              </a:ext>
            </a:extLst>
          </p:cNvPr>
          <p:cNvSpPr txBox="1"/>
          <p:nvPr/>
        </p:nvSpPr>
        <p:spPr>
          <a:xfrm>
            <a:off x="4477486" y="6110710"/>
            <a:ext cx="802704"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2020</a:t>
            </a:r>
          </a:p>
        </p:txBody>
      </p:sp>
      <p:cxnSp>
        <p:nvCxnSpPr>
          <p:cNvPr id="24" name="Gerade Verbindung 23">
            <a:extLst>
              <a:ext uri="{FF2B5EF4-FFF2-40B4-BE49-F238E27FC236}">
                <a16:creationId xmlns:a16="http://schemas.microsoft.com/office/drawing/2014/main" id="{4EC33ACB-EEB2-07FE-7BBC-0290ABEB36E4}"/>
              </a:ext>
            </a:extLst>
          </p:cNvPr>
          <p:cNvCxnSpPr>
            <a:cxnSpLocks/>
          </p:cNvCxnSpPr>
          <p:nvPr/>
        </p:nvCxnSpPr>
        <p:spPr>
          <a:xfrm>
            <a:off x="5202604" y="6087303"/>
            <a:ext cx="3877228"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8" name="Textfeld 27">
            <a:extLst>
              <a:ext uri="{FF2B5EF4-FFF2-40B4-BE49-F238E27FC236}">
                <a16:creationId xmlns:a16="http://schemas.microsoft.com/office/drawing/2014/main" id="{884EC637-ECBA-497E-A332-1E1283C9EC70}"/>
              </a:ext>
            </a:extLst>
          </p:cNvPr>
          <p:cNvSpPr txBox="1"/>
          <p:nvPr/>
        </p:nvSpPr>
        <p:spPr>
          <a:xfrm>
            <a:off x="7668627" y="6135019"/>
            <a:ext cx="610199"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2070</a:t>
            </a:r>
          </a:p>
        </p:txBody>
      </p:sp>
      <p:sp>
        <p:nvSpPr>
          <p:cNvPr id="29" name="Textfeld 28">
            <a:extLst>
              <a:ext uri="{FF2B5EF4-FFF2-40B4-BE49-F238E27FC236}">
                <a16:creationId xmlns:a16="http://schemas.microsoft.com/office/drawing/2014/main" id="{455083FE-3C81-E94B-6D9F-6982E16A4203}"/>
              </a:ext>
            </a:extLst>
          </p:cNvPr>
          <p:cNvSpPr txBox="1"/>
          <p:nvPr/>
        </p:nvSpPr>
        <p:spPr>
          <a:xfrm>
            <a:off x="5073946" y="6112640"/>
            <a:ext cx="802704"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2030</a:t>
            </a:r>
          </a:p>
        </p:txBody>
      </p:sp>
      <p:sp>
        <p:nvSpPr>
          <p:cNvPr id="32" name="Textfeld 31">
            <a:extLst>
              <a:ext uri="{FF2B5EF4-FFF2-40B4-BE49-F238E27FC236}">
                <a16:creationId xmlns:a16="http://schemas.microsoft.com/office/drawing/2014/main" id="{3AC1C900-2702-F4C3-BC50-C46FE65130BD}"/>
              </a:ext>
            </a:extLst>
          </p:cNvPr>
          <p:cNvSpPr txBox="1"/>
          <p:nvPr/>
        </p:nvSpPr>
        <p:spPr>
          <a:xfrm rot="20282889">
            <a:off x="2107823" y="4818492"/>
            <a:ext cx="3016789"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Oval 33">
            <a:extLst>
              <a:ext uri="{FF2B5EF4-FFF2-40B4-BE49-F238E27FC236}">
                <a16:creationId xmlns:a16="http://schemas.microsoft.com/office/drawing/2014/main" id="{38F081AE-6A41-0F0D-2991-ECE223E297C2}"/>
              </a:ext>
            </a:extLst>
          </p:cNvPr>
          <p:cNvSpPr/>
          <p:nvPr/>
        </p:nvSpPr>
        <p:spPr>
          <a:xfrm>
            <a:off x="2002423" y="5140602"/>
            <a:ext cx="532434" cy="419724"/>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Oval 34">
            <a:extLst>
              <a:ext uri="{FF2B5EF4-FFF2-40B4-BE49-F238E27FC236}">
                <a16:creationId xmlns:a16="http://schemas.microsoft.com/office/drawing/2014/main" id="{5813868F-3577-808A-0BCA-4CF1ADAB457A}"/>
              </a:ext>
            </a:extLst>
          </p:cNvPr>
          <p:cNvSpPr/>
          <p:nvPr/>
        </p:nvSpPr>
        <p:spPr>
          <a:xfrm>
            <a:off x="2374098" y="5036271"/>
            <a:ext cx="532434" cy="419724"/>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Oval 35">
            <a:extLst>
              <a:ext uri="{FF2B5EF4-FFF2-40B4-BE49-F238E27FC236}">
                <a16:creationId xmlns:a16="http://schemas.microsoft.com/office/drawing/2014/main" id="{7AD7317E-A3EE-4329-8219-0853E00DE93A}"/>
              </a:ext>
            </a:extLst>
          </p:cNvPr>
          <p:cNvSpPr/>
          <p:nvPr/>
        </p:nvSpPr>
        <p:spPr>
          <a:xfrm>
            <a:off x="3011990" y="4826409"/>
            <a:ext cx="532434" cy="419724"/>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A4E80C69-09EF-B0FB-7531-BA233986A64E}"/>
              </a:ext>
            </a:extLst>
          </p:cNvPr>
          <p:cNvSpPr/>
          <p:nvPr/>
        </p:nvSpPr>
        <p:spPr>
          <a:xfrm>
            <a:off x="4068272" y="4375136"/>
            <a:ext cx="665774" cy="419724"/>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Textfeld 39">
            <a:extLst>
              <a:ext uri="{FF2B5EF4-FFF2-40B4-BE49-F238E27FC236}">
                <a16:creationId xmlns:a16="http://schemas.microsoft.com/office/drawing/2014/main" id="{FA087784-CA13-1F41-8465-2A0C0B72488E}"/>
              </a:ext>
            </a:extLst>
          </p:cNvPr>
          <p:cNvSpPr txBox="1"/>
          <p:nvPr/>
        </p:nvSpPr>
        <p:spPr>
          <a:xfrm>
            <a:off x="5698146" y="6109592"/>
            <a:ext cx="802704"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2040</a:t>
            </a:r>
          </a:p>
        </p:txBody>
      </p:sp>
      <p:sp>
        <p:nvSpPr>
          <p:cNvPr id="41" name="Textfeld 40">
            <a:extLst>
              <a:ext uri="{FF2B5EF4-FFF2-40B4-BE49-F238E27FC236}">
                <a16:creationId xmlns:a16="http://schemas.microsoft.com/office/drawing/2014/main" id="{DB57A264-2A26-E6EC-0207-8D9F9C3071CE}"/>
              </a:ext>
            </a:extLst>
          </p:cNvPr>
          <p:cNvSpPr txBox="1"/>
          <p:nvPr/>
        </p:nvSpPr>
        <p:spPr>
          <a:xfrm>
            <a:off x="6341183" y="6119618"/>
            <a:ext cx="802704"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2050</a:t>
            </a:r>
          </a:p>
        </p:txBody>
      </p:sp>
      <p:sp>
        <p:nvSpPr>
          <p:cNvPr id="42" name="Textfeld 41">
            <a:extLst>
              <a:ext uri="{FF2B5EF4-FFF2-40B4-BE49-F238E27FC236}">
                <a16:creationId xmlns:a16="http://schemas.microsoft.com/office/drawing/2014/main" id="{25A8EFBC-1DD9-00C2-FE9E-90E61DDBD17F}"/>
              </a:ext>
            </a:extLst>
          </p:cNvPr>
          <p:cNvSpPr txBox="1"/>
          <p:nvPr/>
        </p:nvSpPr>
        <p:spPr>
          <a:xfrm>
            <a:off x="6916105" y="6128998"/>
            <a:ext cx="802704"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2060</a:t>
            </a:r>
          </a:p>
        </p:txBody>
      </p:sp>
      <p:cxnSp>
        <p:nvCxnSpPr>
          <p:cNvPr id="44" name="Gerade Verbindung 43">
            <a:extLst>
              <a:ext uri="{FF2B5EF4-FFF2-40B4-BE49-F238E27FC236}">
                <a16:creationId xmlns:a16="http://schemas.microsoft.com/office/drawing/2014/main" id="{C4345CA9-939E-760F-9730-F669DDC62735}"/>
              </a:ext>
            </a:extLst>
          </p:cNvPr>
          <p:cNvCxnSpPr>
            <a:cxnSpLocks/>
            <a:endCxn id="23" idx="0"/>
          </p:cNvCxnSpPr>
          <p:nvPr/>
        </p:nvCxnSpPr>
        <p:spPr>
          <a:xfrm>
            <a:off x="4872904" y="6080760"/>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Gerade Verbindung 45">
            <a:extLst>
              <a:ext uri="{FF2B5EF4-FFF2-40B4-BE49-F238E27FC236}">
                <a16:creationId xmlns:a16="http://schemas.microsoft.com/office/drawing/2014/main" id="{15A9750D-38AE-2A5A-017D-1C89FE73330C}"/>
              </a:ext>
            </a:extLst>
          </p:cNvPr>
          <p:cNvCxnSpPr>
            <a:cxnSpLocks/>
          </p:cNvCxnSpPr>
          <p:nvPr/>
        </p:nvCxnSpPr>
        <p:spPr>
          <a:xfrm>
            <a:off x="5484986" y="6077712"/>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Gerade Verbindung 46">
            <a:extLst>
              <a:ext uri="{FF2B5EF4-FFF2-40B4-BE49-F238E27FC236}">
                <a16:creationId xmlns:a16="http://schemas.microsoft.com/office/drawing/2014/main" id="{C38EEC47-5409-4FE3-7876-19ECEA74281C}"/>
              </a:ext>
            </a:extLst>
          </p:cNvPr>
          <p:cNvCxnSpPr>
            <a:cxnSpLocks/>
          </p:cNvCxnSpPr>
          <p:nvPr/>
        </p:nvCxnSpPr>
        <p:spPr>
          <a:xfrm>
            <a:off x="6109186" y="6092952"/>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Gerade Verbindung 47">
            <a:extLst>
              <a:ext uri="{FF2B5EF4-FFF2-40B4-BE49-F238E27FC236}">
                <a16:creationId xmlns:a16="http://schemas.microsoft.com/office/drawing/2014/main" id="{DA109A3E-47A3-4BEE-8F14-17AB75FBBE12}"/>
              </a:ext>
            </a:extLst>
          </p:cNvPr>
          <p:cNvCxnSpPr>
            <a:cxnSpLocks/>
          </p:cNvCxnSpPr>
          <p:nvPr/>
        </p:nvCxnSpPr>
        <p:spPr>
          <a:xfrm>
            <a:off x="6705959" y="6089904"/>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Gerade Verbindung 48">
            <a:extLst>
              <a:ext uri="{FF2B5EF4-FFF2-40B4-BE49-F238E27FC236}">
                <a16:creationId xmlns:a16="http://schemas.microsoft.com/office/drawing/2014/main" id="{29BDBE27-65D7-F7DD-D835-9F1CE89A1E82}"/>
              </a:ext>
            </a:extLst>
          </p:cNvPr>
          <p:cNvCxnSpPr>
            <a:cxnSpLocks/>
          </p:cNvCxnSpPr>
          <p:nvPr/>
        </p:nvCxnSpPr>
        <p:spPr>
          <a:xfrm>
            <a:off x="7316623" y="6068568"/>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Gerade Verbindung 49">
            <a:extLst>
              <a:ext uri="{FF2B5EF4-FFF2-40B4-BE49-F238E27FC236}">
                <a16:creationId xmlns:a16="http://schemas.microsoft.com/office/drawing/2014/main" id="{ACDF765A-1FD0-0012-6625-AC41450B627A}"/>
              </a:ext>
            </a:extLst>
          </p:cNvPr>
          <p:cNvCxnSpPr>
            <a:cxnSpLocks/>
          </p:cNvCxnSpPr>
          <p:nvPr/>
        </p:nvCxnSpPr>
        <p:spPr>
          <a:xfrm>
            <a:off x="7902475" y="6096000"/>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Gerade Verbindung 50">
            <a:extLst>
              <a:ext uri="{FF2B5EF4-FFF2-40B4-BE49-F238E27FC236}">
                <a16:creationId xmlns:a16="http://schemas.microsoft.com/office/drawing/2014/main" id="{2570DA37-EE27-CB0D-EFBB-02E26031D9AB}"/>
              </a:ext>
            </a:extLst>
          </p:cNvPr>
          <p:cNvCxnSpPr>
            <a:cxnSpLocks/>
          </p:cNvCxnSpPr>
          <p:nvPr/>
        </p:nvCxnSpPr>
        <p:spPr>
          <a:xfrm>
            <a:off x="4288465" y="6014833"/>
            <a:ext cx="58443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0" name="Textfeld 59">
            <a:extLst>
              <a:ext uri="{FF2B5EF4-FFF2-40B4-BE49-F238E27FC236}">
                <a16:creationId xmlns:a16="http://schemas.microsoft.com/office/drawing/2014/main" id="{FF2EF04A-9661-BD5C-D051-2549AEDB27CC}"/>
              </a:ext>
            </a:extLst>
          </p:cNvPr>
          <p:cNvSpPr txBox="1"/>
          <p:nvPr/>
        </p:nvSpPr>
        <p:spPr>
          <a:xfrm>
            <a:off x="8274680" y="6138563"/>
            <a:ext cx="610199" cy="261610"/>
          </a:xfrm>
          <a:prstGeom prst="rect">
            <a:avLst/>
          </a:prstGeom>
          <a:solidFill>
            <a:schemeClr val="bg1"/>
          </a:solidFill>
        </p:spPr>
        <p:txBody>
          <a:bodyPr wrap="square" rtlCol="0">
            <a:spAutoFit/>
          </a:bodyPr>
          <a:lstStyle>
            <a:defPPr>
              <a:defRPr lang="de-DE"/>
            </a:defPPr>
            <a:lvl1pPr>
              <a:defRPr sz="11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2080</a:t>
            </a:r>
          </a:p>
        </p:txBody>
      </p:sp>
      <p:cxnSp>
        <p:nvCxnSpPr>
          <p:cNvPr id="61" name="Gerade Verbindung 60">
            <a:extLst>
              <a:ext uri="{FF2B5EF4-FFF2-40B4-BE49-F238E27FC236}">
                <a16:creationId xmlns:a16="http://schemas.microsoft.com/office/drawing/2014/main" id="{56816EB3-7150-9173-A8B0-760B09AC8A8E}"/>
              </a:ext>
            </a:extLst>
          </p:cNvPr>
          <p:cNvCxnSpPr>
            <a:cxnSpLocks/>
          </p:cNvCxnSpPr>
          <p:nvPr/>
        </p:nvCxnSpPr>
        <p:spPr>
          <a:xfrm>
            <a:off x="8508528" y="6099544"/>
            <a:ext cx="5934" cy="2995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Gerade Verbindung 64">
            <a:extLst>
              <a:ext uri="{FF2B5EF4-FFF2-40B4-BE49-F238E27FC236}">
                <a16:creationId xmlns:a16="http://schemas.microsoft.com/office/drawing/2014/main" id="{2170FD44-CDE4-2B44-D7A0-F66845D3ADBF}"/>
              </a:ext>
            </a:extLst>
          </p:cNvPr>
          <p:cNvCxnSpPr>
            <a:cxnSpLocks/>
          </p:cNvCxnSpPr>
          <p:nvPr/>
        </p:nvCxnSpPr>
        <p:spPr>
          <a:xfrm flipV="1">
            <a:off x="4224762" y="3906372"/>
            <a:ext cx="597613" cy="316512"/>
          </a:xfrm>
          <a:prstGeom prst="line">
            <a:avLst/>
          </a:prstGeom>
          <a:ln w="28575">
            <a:solidFill>
              <a:srgbClr val="C00000"/>
            </a:solidFill>
            <a:prstDash val="solid"/>
          </a:ln>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F286528B-551E-D1CC-7B31-40CD462F5350}"/>
              </a:ext>
            </a:extLst>
          </p:cNvPr>
          <p:cNvCxnSpPr>
            <a:cxnSpLocks/>
          </p:cNvCxnSpPr>
          <p:nvPr/>
        </p:nvCxnSpPr>
        <p:spPr>
          <a:xfrm flipV="1">
            <a:off x="4808590" y="3241182"/>
            <a:ext cx="619937" cy="658381"/>
          </a:xfrm>
          <a:prstGeom prst="line">
            <a:avLst/>
          </a:prstGeom>
          <a:ln w="28575">
            <a:solidFill>
              <a:srgbClr val="C00000"/>
            </a:solidFill>
            <a:prstDash val="solid"/>
          </a:ln>
        </p:spPr>
        <p:style>
          <a:lnRef idx="2">
            <a:schemeClr val="accent1"/>
          </a:lnRef>
          <a:fillRef idx="0">
            <a:schemeClr val="accent1"/>
          </a:fillRef>
          <a:effectRef idx="1">
            <a:schemeClr val="accent1"/>
          </a:effectRef>
          <a:fontRef idx="minor">
            <a:schemeClr val="tx1"/>
          </a:fontRef>
        </p:style>
      </p:cxnSp>
      <p:cxnSp>
        <p:nvCxnSpPr>
          <p:cNvPr id="73" name="Gerade Verbindung 72">
            <a:extLst>
              <a:ext uri="{FF2B5EF4-FFF2-40B4-BE49-F238E27FC236}">
                <a16:creationId xmlns:a16="http://schemas.microsoft.com/office/drawing/2014/main" id="{42476629-9607-5DD7-C85C-D8408870DF17}"/>
              </a:ext>
            </a:extLst>
          </p:cNvPr>
          <p:cNvCxnSpPr>
            <a:cxnSpLocks/>
          </p:cNvCxnSpPr>
          <p:nvPr/>
        </p:nvCxnSpPr>
        <p:spPr>
          <a:xfrm flipV="1">
            <a:off x="5428527" y="2346663"/>
            <a:ext cx="667473" cy="891471"/>
          </a:xfrm>
          <a:prstGeom prst="line">
            <a:avLst/>
          </a:prstGeom>
          <a:ln w="28575">
            <a:solidFill>
              <a:srgbClr val="C00000"/>
            </a:solidFill>
            <a:prstDash val="solid"/>
          </a:ln>
        </p:spPr>
        <p:style>
          <a:lnRef idx="2">
            <a:schemeClr val="accent1"/>
          </a:lnRef>
          <a:fillRef idx="0">
            <a:schemeClr val="accent1"/>
          </a:fillRef>
          <a:effectRef idx="1">
            <a:schemeClr val="accent1"/>
          </a:effectRef>
          <a:fontRef idx="minor">
            <a:schemeClr val="tx1"/>
          </a:fontRef>
        </p:style>
      </p:cxnSp>
      <p:sp>
        <p:nvSpPr>
          <p:cNvPr id="30" name="Textfeld 29">
            <a:extLst>
              <a:ext uri="{FF2B5EF4-FFF2-40B4-BE49-F238E27FC236}">
                <a16:creationId xmlns:a16="http://schemas.microsoft.com/office/drawing/2014/main" id="{435BC04F-730D-3394-2F11-41C1C00E71DB}"/>
              </a:ext>
            </a:extLst>
          </p:cNvPr>
          <p:cNvSpPr txBox="1"/>
          <p:nvPr/>
        </p:nvSpPr>
        <p:spPr>
          <a:xfrm>
            <a:off x="4887906" y="3997224"/>
            <a:ext cx="10545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ptos" panose="02110004020202020204"/>
                <a:ea typeface="+mn-ea"/>
                <a:cs typeface="+mn-cs"/>
              </a:rPr>
              <a:t>IST 2023</a:t>
            </a:r>
          </a:p>
        </p:txBody>
      </p:sp>
      <p:cxnSp>
        <p:nvCxnSpPr>
          <p:cNvPr id="77" name="Gerade Verbindung 76">
            <a:extLst>
              <a:ext uri="{FF2B5EF4-FFF2-40B4-BE49-F238E27FC236}">
                <a16:creationId xmlns:a16="http://schemas.microsoft.com/office/drawing/2014/main" id="{24228E53-2A8D-9BEE-F9E5-D4A6976A1688}"/>
              </a:ext>
            </a:extLst>
          </p:cNvPr>
          <p:cNvCxnSpPr>
            <a:cxnSpLocks/>
          </p:cNvCxnSpPr>
          <p:nvPr/>
        </p:nvCxnSpPr>
        <p:spPr>
          <a:xfrm flipV="1">
            <a:off x="6095356" y="1590238"/>
            <a:ext cx="576907" cy="753377"/>
          </a:xfrm>
          <a:prstGeom prst="line">
            <a:avLst/>
          </a:prstGeom>
          <a:ln w="28575">
            <a:solidFill>
              <a:srgbClr val="C00000"/>
            </a:solidFill>
            <a:prstDash val="solid"/>
          </a:ln>
        </p:spPr>
        <p:style>
          <a:lnRef idx="2">
            <a:schemeClr val="accent1"/>
          </a:lnRef>
          <a:fillRef idx="0">
            <a:schemeClr val="accent1"/>
          </a:fillRef>
          <a:effectRef idx="1">
            <a:schemeClr val="accent1"/>
          </a:effectRef>
          <a:fontRef idx="minor">
            <a:schemeClr val="tx1"/>
          </a:fontRef>
        </p:style>
      </p:cxnSp>
      <p:cxnSp>
        <p:nvCxnSpPr>
          <p:cNvPr id="79" name="Gerade Verbindung 78">
            <a:extLst>
              <a:ext uri="{FF2B5EF4-FFF2-40B4-BE49-F238E27FC236}">
                <a16:creationId xmlns:a16="http://schemas.microsoft.com/office/drawing/2014/main" id="{5C5E2303-49CD-3BA8-81C6-B58AABCDBA55}"/>
              </a:ext>
            </a:extLst>
          </p:cNvPr>
          <p:cNvCxnSpPr>
            <a:cxnSpLocks/>
          </p:cNvCxnSpPr>
          <p:nvPr/>
        </p:nvCxnSpPr>
        <p:spPr>
          <a:xfrm flipV="1">
            <a:off x="6657775" y="549275"/>
            <a:ext cx="658848" cy="1067808"/>
          </a:xfrm>
          <a:prstGeom prst="line">
            <a:avLst/>
          </a:prstGeom>
          <a:ln w="28575">
            <a:solidFill>
              <a:srgbClr val="C00000"/>
            </a:solidFill>
            <a:prstDash val="solid"/>
          </a:ln>
        </p:spPr>
        <p:style>
          <a:lnRef idx="2">
            <a:schemeClr val="accent1"/>
          </a:lnRef>
          <a:fillRef idx="0">
            <a:schemeClr val="accent1"/>
          </a:fillRef>
          <a:effectRef idx="1">
            <a:schemeClr val="accent1"/>
          </a:effectRef>
          <a:fontRef idx="minor">
            <a:schemeClr val="tx1"/>
          </a:fontRef>
        </p:style>
      </p:cxnSp>
      <p:sp>
        <p:nvSpPr>
          <p:cNvPr id="81" name="Textfeld 80">
            <a:extLst>
              <a:ext uri="{FF2B5EF4-FFF2-40B4-BE49-F238E27FC236}">
                <a16:creationId xmlns:a16="http://schemas.microsoft.com/office/drawing/2014/main" id="{4B57DDBC-0FC1-2F8B-8E9B-828050C2DED0}"/>
              </a:ext>
            </a:extLst>
          </p:cNvPr>
          <p:cNvSpPr txBox="1"/>
          <p:nvPr/>
        </p:nvSpPr>
        <p:spPr>
          <a:xfrm>
            <a:off x="6773510" y="613458"/>
            <a:ext cx="20508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C00000"/>
                </a:solidFill>
                <a:effectLst/>
                <a:uLnTx/>
                <a:uFillTx/>
                <a:latin typeface="Aptos" panose="02110004020202020204"/>
                <a:ea typeface="+mn-ea"/>
                <a:cs typeface="+mn-cs"/>
              </a:rPr>
              <a:t>Irreales</a:t>
            </a:r>
            <a:br>
              <a:rPr kumimoji="0" lang="de-DE" sz="2000" b="1" i="0" u="none" strike="noStrike" kern="1200" cap="none" spc="0" normalizeH="0" baseline="0" noProof="0" dirty="0">
                <a:ln>
                  <a:noFill/>
                </a:ln>
                <a:solidFill>
                  <a:srgbClr val="C00000"/>
                </a:solidFill>
                <a:effectLst/>
                <a:uLnTx/>
                <a:uFillTx/>
                <a:latin typeface="Aptos" panose="02110004020202020204"/>
                <a:ea typeface="+mn-ea"/>
                <a:cs typeface="+mn-cs"/>
              </a:rPr>
            </a:br>
            <a:r>
              <a:rPr kumimoji="0" lang="de-DE" sz="2000" b="1" i="0" u="none" strike="noStrike" kern="1200" cap="none" spc="0" normalizeH="0" baseline="0" noProof="0" dirty="0">
                <a:ln>
                  <a:noFill/>
                </a:ln>
                <a:solidFill>
                  <a:srgbClr val="C00000"/>
                </a:solidFill>
                <a:effectLst/>
                <a:uLnTx/>
                <a:uFillTx/>
                <a:latin typeface="Aptos" panose="02110004020202020204"/>
                <a:ea typeface="+mn-ea"/>
                <a:cs typeface="+mn-cs"/>
              </a:rPr>
              <a:t>Szenario 8.5. </a:t>
            </a:r>
          </a:p>
        </p:txBody>
      </p:sp>
      <p:cxnSp>
        <p:nvCxnSpPr>
          <p:cNvPr id="82" name="Gerade Verbindung 81">
            <a:extLst>
              <a:ext uri="{FF2B5EF4-FFF2-40B4-BE49-F238E27FC236}">
                <a16:creationId xmlns:a16="http://schemas.microsoft.com/office/drawing/2014/main" id="{2C86D790-34C9-CE82-7B4B-2A1C84BB53A1}"/>
              </a:ext>
            </a:extLst>
          </p:cNvPr>
          <p:cNvCxnSpPr>
            <a:cxnSpLocks/>
          </p:cNvCxnSpPr>
          <p:nvPr/>
        </p:nvCxnSpPr>
        <p:spPr>
          <a:xfrm flipV="1">
            <a:off x="4223592" y="4064325"/>
            <a:ext cx="648446" cy="175157"/>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5" name="Gerade Verbindung 84">
            <a:extLst>
              <a:ext uri="{FF2B5EF4-FFF2-40B4-BE49-F238E27FC236}">
                <a16:creationId xmlns:a16="http://schemas.microsoft.com/office/drawing/2014/main" id="{5809B9E9-C816-939E-56DE-104C49CA8E98}"/>
              </a:ext>
            </a:extLst>
          </p:cNvPr>
          <p:cNvCxnSpPr>
            <a:cxnSpLocks/>
          </p:cNvCxnSpPr>
          <p:nvPr/>
        </p:nvCxnSpPr>
        <p:spPr>
          <a:xfrm flipV="1">
            <a:off x="4908342" y="3782339"/>
            <a:ext cx="566956" cy="269237"/>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8" name="Gerade Verbindung 87">
            <a:extLst>
              <a:ext uri="{FF2B5EF4-FFF2-40B4-BE49-F238E27FC236}">
                <a16:creationId xmlns:a16="http://schemas.microsoft.com/office/drawing/2014/main" id="{D856679F-6497-C749-90B6-676C9FCC1E66}"/>
              </a:ext>
            </a:extLst>
          </p:cNvPr>
          <p:cNvCxnSpPr>
            <a:cxnSpLocks/>
          </p:cNvCxnSpPr>
          <p:nvPr/>
        </p:nvCxnSpPr>
        <p:spPr>
          <a:xfrm flipV="1">
            <a:off x="5475199" y="3714992"/>
            <a:ext cx="620157" cy="74048"/>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92" name="Gerade Verbindung 91">
            <a:extLst>
              <a:ext uri="{FF2B5EF4-FFF2-40B4-BE49-F238E27FC236}">
                <a16:creationId xmlns:a16="http://schemas.microsoft.com/office/drawing/2014/main" id="{01B5E45D-0597-C0A8-08BB-706AC85E79B0}"/>
              </a:ext>
            </a:extLst>
          </p:cNvPr>
          <p:cNvCxnSpPr>
            <a:cxnSpLocks/>
          </p:cNvCxnSpPr>
          <p:nvPr/>
        </p:nvCxnSpPr>
        <p:spPr>
          <a:xfrm flipV="1">
            <a:off x="6062105" y="3673514"/>
            <a:ext cx="609959" cy="43518"/>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94" name="Gerade Verbindung 93">
            <a:extLst>
              <a:ext uri="{FF2B5EF4-FFF2-40B4-BE49-F238E27FC236}">
                <a16:creationId xmlns:a16="http://schemas.microsoft.com/office/drawing/2014/main" id="{78E5E5A8-059F-4795-486B-D432B1D4775B}"/>
              </a:ext>
            </a:extLst>
          </p:cNvPr>
          <p:cNvCxnSpPr>
            <a:cxnSpLocks/>
          </p:cNvCxnSpPr>
          <p:nvPr/>
        </p:nvCxnSpPr>
        <p:spPr>
          <a:xfrm>
            <a:off x="6657775" y="3673514"/>
            <a:ext cx="662188" cy="91587"/>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99" name="Gerade Verbindung 98">
            <a:extLst>
              <a:ext uri="{FF2B5EF4-FFF2-40B4-BE49-F238E27FC236}">
                <a16:creationId xmlns:a16="http://schemas.microsoft.com/office/drawing/2014/main" id="{ADBD4E0D-8C01-390C-99C1-D066A7833DD0}"/>
              </a:ext>
            </a:extLst>
          </p:cNvPr>
          <p:cNvCxnSpPr>
            <a:cxnSpLocks/>
          </p:cNvCxnSpPr>
          <p:nvPr/>
        </p:nvCxnSpPr>
        <p:spPr>
          <a:xfrm>
            <a:off x="7306020" y="3769461"/>
            <a:ext cx="609613" cy="235802"/>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02" name="Gerade Verbindung 101">
            <a:extLst>
              <a:ext uri="{FF2B5EF4-FFF2-40B4-BE49-F238E27FC236}">
                <a16:creationId xmlns:a16="http://schemas.microsoft.com/office/drawing/2014/main" id="{BE82DF51-A428-B42B-D521-790B7ACD2DBD}"/>
              </a:ext>
            </a:extLst>
          </p:cNvPr>
          <p:cNvCxnSpPr>
            <a:cxnSpLocks/>
          </p:cNvCxnSpPr>
          <p:nvPr/>
        </p:nvCxnSpPr>
        <p:spPr>
          <a:xfrm>
            <a:off x="7902475" y="4005263"/>
            <a:ext cx="641797" cy="335522"/>
          </a:xfrm>
          <a:prstGeom prst="line">
            <a:avLst/>
          </a:prstGeom>
          <a:ln w="28575">
            <a:solidFill>
              <a:schemeClr val="accent1">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cxnSp>
      <p:sp>
        <p:nvSpPr>
          <p:cNvPr id="106" name="Textfeld 105">
            <a:extLst>
              <a:ext uri="{FF2B5EF4-FFF2-40B4-BE49-F238E27FC236}">
                <a16:creationId xmlns:a16="http://schemas.microsoft.com/office/drawing/2014/main" id="{F658B05B-819D-7F47-1053-E35B0F180414}"/>
              </a:ext>
            </a:extLst>
          </p:cNvPr>
          <p:cNvSpPr txBox="1"/>
          <p:nvPr/>
        </p:nvSpPr>
        <p:spPr>
          <a:xfrm>
            <a:off x="6657474" y="4340640"/>
            <a:ext cx="19670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B0F0"/>
                </a:solidFill>
                <a:effectLst/>
                <a:uLnTx/>
                <a:uFillTx/>
                <a:latin typeface="Aptos" panose="02110004020202020204"/>
                <a:ea typeface="+mn-ea"/>
                <a:cs typeface="+mn-cs"/>
              </a:rPr>
              <a:t>Realistisches</a:t>
            </a:r>
            <a:br>
              <a:rPr kumimoji="0" lang="de-DE" sz="2000" b="1" i="0" u="none" strike="noStrike" kern="1200" cap="none" spc="0" normalizeH="0" baseline="0" noProof="0" dirty="0">
                <a:ln>
                  <a:noFill/>
                </a:ln>
                <a:solidFill>
                  <a:srgbClr val="00B0F0"/>
                </a:solidFill>
                <a:effectLst/>
                <a:uLnTx/>
                <a:uFillTx/>
                <a:latin typeface="Aptos" panose="02110004020202020204"/>
                <a:ea typeface="+mn-ea"/>
                <a:cs typeface="+mn-cs"/>
              </a:rPr>
            </a:br>
            <a:r>
              <a:rPr kumimoji="0" lang="de-DE" sz="2000" b="1" i="0" u="none" strike="noStrike" kern="1200" cap="none" spc="0" normalizeH="0" baseline="0" noProof="0" dirty="0">
                <a:ln>
                  <a:noFill/>
                </a:ln>
                <a:solidFill>
                  <a:srgbClr val="00B0F0"/>
                </a:solidFill>
                <a:effectLst/>
                <a:uLnTx/>
                <a:uFillTx/>
                <a:latin typeface="Aptos" panose="02110004020202020204"/>
                <a:ea typeface="+mn-ea"/>
                <a:cs typeface="+mn-cs"/>
              </a:rPr>
              <a:t>Szenario 4.5. </a:t>
            </a:r>
          </a:p>
        </p:txBody>
      </p:sp>
      <p:cxnSp>
        <p:nvCxnSpPr>
          <p:cNvPr id="107" name="Gerade Verbindung 106">
            <a:extLst>
              <a:ext uri="{FF2B5EF4-FFF2-40B4-BE49-F238E27FC236}">
                <a16:creationId xmlns:a16="http://schemas.microsoft.com/office/drawing/2014/main" id="{13911C4E-CA9D-7524-571D-536A562CA7A6}"/>
              </a:ext>
            </a:extLst>
          </p:cNvPr>
          <p:cNvCxnSpPr>
            <a:cxnSpLocks/>
          </p:cNvCxnSpPr>
          <p:nvPr/>
        </p:nvCxnSpPr>
        <p:spPr>
          <a:xfrm flipV="1">
            <a:off x="7322316" y="86748"/>
            <a:ext cx="501876" cy="461932"/>
          </a:xfrm>
          <a:prstGeom prst="line">
            <a:avLst/>
          </a:prstGeom>
          <a:ln w="28575">
            <a:solidFill>
              <a:srgbClr val="C00000"/>
            </a:solidFill>
            <a:prstDash val="solid"/>
          </a:ln>
        </p:spPr>
        <p:style>
          <a:lnRef idx="2">
            <a:schemeClr val="accent1"/>
          </a:lnRef>
          <a:fillRef idx="0">
            <a:schemeClr val="accent1"/>
          </a:fillRef>
          <a:effectRef idx="1">
            <a:schemeClr val="accent1"/>
          </a:effectRef>
          <a:fontRef idx="minor">
            <a:schemeClr val="tx1"/>
          </a:fontRef>
        </p:style>
      </p:cxnSp>
      <p:sp>
        <p:nvSpPr>
          <p:cNvPr id="113" name="Textfeld 112">
            <a:extLst>
              <a:ext uri="{FF2B5EF4-FFF2-40B4-BE49-F238E27FC236}">
                <a16:creationId xmlns:a16="http://schemas.microsoft.com/office/drawing/2014/main" id="{74E6F8F3-1B77-F7B7-68B6-C351960DE42C}"/>
              </a:ext>
            </a:extLst>
          </p:cNvPr>
          <p:cNvSpPr txBox="1"/>
          <p:nvPr/>
        </p:nvSpPr>
        <p:spPr>
          <a:xfrm>
            <a:off x="1403777" y="550421"/>
            <a:ext cx="318426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Globale fossile</a:t>
            </a:r>
            <a:b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br>
            <a: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a:t>
            </a:r>
            <a:r>
              <a:rPr kumimoji="0" lang="de-DE" sz="2000" b="1" i="0" u="none" strike="noStrike" kern="1200" cap="none" spc="0" normalizeH="0" baseline="-2500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2</a:t>
            </a:r>
            <a: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-Emissionen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 GT </a:t>
            </a:r>
            <a:b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br>
            <a: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(Milliarden Tonnen)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a:t>
            </a:r>
          </a:p>
        </p:txBody>
      </p:sp>
      <p:sp>
        <p:nvSpPr>
          <p:cNvPr id="114" name="Oval 113">
            <a:extLst>
              <a:ext uri="{FF2B5EF4-FFF2-40B4-BE49-F238E27FC236}">
                <a16:creationId xmlns:a16="http://schemas.microsoft.com/office/drawing/2014/main" id="{F2700FB2-1217-89EB-47A9-4EE7A14A0D72}"/>
              </a:ext>
            </a:extLst>
          </p:cNvPr>
          <p:cNvSpPr/>
          <p:nvPr/>
        </p:nvSpPr>
        <p:spPr>
          <a:xfrm>
            <a:off x="5024305" y="5252008"/>
            <a:ext cx="532434" cy="419724"/>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Rechteck 115">
            <a:extLst>
              <a:ext uri="{FF2B5EF4-FFF2-40B4-BE49-F238E27FC236}">
                <a16:creationId xmlns:a16="http://schemas.microsoft.com/office/drawing/2014/main" id="{4EAC0E99-BF60-4AF8-DEF0-70AF9FFA5334}"/>
              </a:ext>
            </a:extLst>
          </p:cNvPr>
          <p:cNvSpPr/>
          <p:nvPr/>
        </p:nvSpPr>
        <p:spPr>
          <a:xfrm>
            <a:off x="1283368" y="3422896"/>
            <a:ext cx="2972257" cy="582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7" name="Rechteck 116">
            <a:extLst>
              <a:ext uri="{FF2B5EF4-FFF2-40B4-BE49-F238E27FC236}">
                <a16:creationId xmlns:a16="http://schemas.microsoft.com/office/drawing/2014/main" id="{D4392D37-A25B-DA40-FD8F-CF06DEDC7D9F}"/>
              </a:ext>
            </a:extLst>
          </p:cNvPr>
          <p:cNvSpPr/>
          <p:nvPr/>
        </p:nvSpPr>
        <p:spPr>
          <a:xfrm>
            <a:off x="762402" y="3606155"/>
            <a:ext cx="437054" cy="49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9" name="Textfeld 118">
            <a:extLst>
              <a:ext uri="{FF2B5EF4-FFF2-40B4-BE49-F238E27FC236}">
                <a16:creationId xmlns:a16="http://schemas.microsoft.com/office/drawing/2014/main" id="{5C0A4D6D-2801-5D57-A56D-4311C63B28F6}"/>
              </a:ext>
            </a:extLst>
          </p:cNvPr>
          <p:cNvSpPr txBox="1"/>
          <p:nvPr/>
        </p:nvSpPr>
        <p:spPr>
          <a:xfrm>
            <a:off x="912648" y="3645024"/>
            <a:ext cx="3588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40</a:t>
            </a:r>
          </a:p>
        </p:txBody>
      </p:sp>
      <p:sp>
        <p:nvSpPr>
          <p:cNvPr id="121" name="Textfeld 120">
            <a:extLst>
              <a:ext uri="{FF2B5EF4-FFF2-40B4-BE49-F238E27FC236}">
                <a16:creationId xmlns:a16="http://schemas.microsoft.com/office/drawing/2014/main" id="{D0695AF5-919E-8650-4D6F-E77CD9C71A6E}"/>
              </a:ext>
            </a:extLst>
          </p:cNvPr>
          <p:cNvSpPr txBox="1"/>
          <p:nvPr/>
        </p:nvSpPr>
        <p:spPr>
          <a:xfrm>
            <a:off x="9098695" y="548680"/>
            <a:ext cx="298383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Vergleich </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Szenarien </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des IPCC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 der </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tatsächlichen </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Entwicklung </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CO</a:t>
            </a:r>
            <a:r>
              <a:rPr kumimoji="0" lang="de-DE" sz="2400" b="1"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b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Emissionen</a:t>
            </a:r>
          </a:p>
        </p:txBody>
      </p:sp>
      <p:sp>
        <p:nvSpPr>
          <p:cNvPr id="125" name="Textfeld 124">
            <a:extLst>
              <a:ext uri="{FF2B5EF4-FFF2-40B4-BE49-F238E27FC236}">
                <a16:creationId xmlns:a16="http://schemas.microsoft.com/office/drawing/2014/main" id="{B9A733C9-60C9-F8A4-6F46-2284FCAF5716}"/>
              </a:ext>
            </a:extLst>
          </p:cNvPr>
          <p:cNvSpPr txBox="1"/>
          <p:nvPr/>
        </p:nvSpPr>
        <p:spPr>
          <a:xfrm>
            <a:off x="1724529" y="5247019"/>
            <a:ext cx="3505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Aptos" panose="02110004020202020204"/>
                <a:ea typeface="+mn-ea"/>
                <a:cs typeface="+mn-cs"/>
              </a:rPr>
              <a:t>Tatsächliche Entwicklung</a:t>
            </a:r>
            <a:br>
              <a:rPr kumimoji="0" lang="de-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DE" sz="2000" b="1" i="0" u="none" strike="noStrike" kern="1200" cap="none" spc="0" normalizeH="0" baseline="0" noProof="0" dirty="0">
                <a:ln>
                  <a:noFill/>
                </a:ln>
                <a:solidFill>
                  <a:prstClr val="black"/>
                </a:solidFill>
                <a:effectLst/>
                <a:uLnTx/>
                <a:uFillTx/>
                <a:latin typeface="Aptos" panose="02110004020202020204"/>
                <a:ea typeface="+mn-ea"/>
                <a:cs typeface="+mn-cs"/>
              </a:rPr>
              <a:t>der CO</a:t>
            </a:r>
            <a:r>
              <a:rPr kumimoji="0" lang="de-DE" sz="2000" b="1" i="0" u="none" strike="noStrike" kern="1200" cap="none" spc="0" normalizeH="0" baseline="-25000" noProof="0" dirty="0">
                <a:ln>
                  <a:noFill/>
                </a:ln>
                <a:solidFill>
                  <a:prstClr val="black"/>
                </a:solidFill>
                <a:effectLst/>
                <a:uLnTx/>
                <a:uFillTx/>
                <a:latin typeface="Aptos" panose="02110004020202020204"/>
                <a:ea typeface="+mn-ea"/>
                <a:cs typeface="+mn-cs"/>
              </a:rPr>
              <a:t>2</a:t>
            </a:r>
            <a:r>
              <a:rPr kumimoji="0" lang="de-DE" sz="2000" b="1" i="0" u="none" strike="noStrike" kern="1200" cap="none" spc="0" normalizeH="0" baseline="0" noProof="0" dirty="0">
                <a:ln>
                  <a:noFill/>
                </a:ln>
                <a:solidFill>
                  <a:prstClr val="black"/>
                </a:solidFill>
                <a:effectLst/>
                <a:uLnTx/>
                <a:uFillTx/>
                <a:latin typeface="Aptos" panose="02110004020202020204"/>
                <a:ea typeface="+mn-ea"/>
                <a:cs typeface="+mn-cs"/>
              </a:rPr>
              <a:t>-Emissionen</a:t>
            </a:r>
          </a:p>
        </p:txBody>
      </p:sp>
      <p:sp>
        <p:nvSpPr>
          <p:cNvPr id="126" name="Oval 125">
            <a:extLst>
              <a:ext uri="{FF2B5EF4-FFF2-40B4-BE49-F238E27FC236}">
                <a16:creationId xmlns:a16="http://schemas.microsoft.com/office/drawing/2014/main" id="{4D53AAD8-6A78-AB94-A587-11C38BE8515C}"/>
              </a:ext>
            </a:extLst>
          </p:cNvPr>
          <p:cNvSpPr/>
          <p:nvPr/>
        </p:nvSpPr>
        <p:spPr>
          <a:xfrm>
            <a:off x="4523873" y="4826892"/>
            <a:ext cx="1331495" cy="419724"/>
          </a:xfrm>
          <a:prstGeom prst="ellipse">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feld 1">
            <a:extLst>
              <a:ext uri="{FF2B5EF4-FFF2-40B4-BE49-F238E27FC236}">
                <a16:creationId xmlns:a16="http://schemas.microsoft.com/office/drawing/2014/main" id="{1E5803DC-682D-C3CB-EB07-590FDDD13E21}"/>
              </a:ext>
            </a:extLst>
          </p:cNvPr>
          <p:cNvSpPr txBox="1"/>
          <p:nvPr/>
        </p:nvSpPr>
        <p:spPr>
          <a:xfrm>
            <a:off x="9249125" y="3997224"/>
            <a:ext cx="28334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Beim Szenario 8.5. geht uns 2080 der Kohlenstoff aus.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Aber das Szenario wird benötigt, um den Bürgern Angst einzujagen</a:t>
            </a:r>
          </a:p>
        </p:txBody>
      </p:sp>
    </p:spTree>
    <p:extLst>
      <p:ext uri="{BB962C8B-B14F-4D97-AF65-F5344CB8AC3E}">
        <p14:creationId xmlns:p14="http://schemas.microsoft.com/office/powerpoint/2010/main" val="3972916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8F8A0-885D-2A93-E2D5-6CFE9EC33D4E}"/>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lnSpc>
                <a:spcPct val="90000"/>
              </a:lnSpc>
            </a:pPr>
            <a:r>
              <a:rPr lang="de-DE" sz="2800" b="1" dirty="0">
                <a:latin typeface="Calibri" panose="020F0502020204030204" pitchFamily="34" charset="0"/>
                <a:cs typeface="Calibri" panose="020F0502020204030204" pitchFamily="34" charset="0"/>
              </a:rPr>
              <a:t>Handelsblattumfrage 7/2024: Die Zustimmung zur Energiewende sinkt</a:t>
            </a:r>
          </a:p>
        </p:txBody>
      </p:sp>
      <p:pic>
        <p:nvPicPr>
          <p:cNvPr id="1026" name="Grafik 1">
            <a:extLst>
              <a:ext uri="{FF2B5EF4-FFF2-40B4-BE49-F238E27FC236}">
                <a16:creationId xmlns:a16="http://schemas.microsoft.com/office/drawing/2014/main" id="{2C2F1258-0F78-EA4D-CB1E-5547B48C9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337" y="1417638"/>
            <a:ext cx="4694237"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30A6DAE8-BFCB-718B-F0E2-BBEE6AD3F010}"/>
              </a:ext>
            </a:extLst>
          </p:cNvPr>
          <p:cNvSpPr/>
          <p:nvPr/>
        </p:nvSpPr>
        <p:spPr>
          <a:xfrm>
            <a:off x="609600" y="1417638"/>
            <a:ext cx="3662737" cy="51220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feld 4">
            <a:extLst>
              <a:ext uri="{FF2B5EF4-FFF2-40B4-BE49-F238E27FC236}">
                <a16:creationId xmlns:a16="http://schemas.microsoft.com/office/drawing/2014/main" id="{27E8B2CF-D355-8A97-B7BE-C3C1244B20F8}"/>
              </a:ext>
            </a:extLst>
          </p:cNvPr>
          <p:cNvSpPr txBox="1"/>
          <p:nvPr/>
        </p:nvSpPr>
        <p:spPr>
          <a:xfrm>
            <a:off x="791567" y="1820679"/>
            <a:ext cx="3357937" cy="405155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Frage: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Für den Erhalt unseres Wohlstandes in Deutschland </a:t>
            </a:r>
            <a:br>
              <a:rPr kumimoji="0" lang="de-DE" sz="2400" b="1" i="0" u="none" strike="noStrike" kern="1200" cap="none" spc="0" normalizeH="0" baseline="0" noProof="0" dirty="0">
                <a:ln>
                  <a:noFill/>
                </a:ln>
                <a:solidFill>
                  <a:prstClr val="black"/>
                </a:solidFill>
                <a:effectLst/>
                <a:uLnTx/>
                <a:uFillTx/>
                <a:latin typeface="Calibri"/>
                <a:ea typeface="+mn-ea"/>
                <a:cs typeface="+mn-cs"/>
              </a:rPr>
            </a:br>
            <a:r>
              <a:rPr kumimoji="0" lang="de-DE" sz="2400" b="1" i="0" u="none" strike="noStrike" kern="1200" cap="none" spc="0" normalizeH="0" baseline="0" noProof="0" dirty="0">
                <a:ln>
                  <a:noFill/>
                </a:ln>
                <a:solidFill>
                  <a:prstClr val="black"/>
                </a:solidFill>
                <a:effectLst/>
                <a:uLnTx/>
                <a:uFillTx/>
                <a:latin typeface="Calibri"/>
                <a:ea typeface="+mn-ea"/>
                <a:cs typeface="+mn-cs"/>
              </a:rPr>
              <a:t>und </a:t>
            </a:r>
            <a:br>
              <a:rPr kumimoji="0" lang="de-DE" sz="2400" b="1" i="0" u="none" strike="noStrike" kern="1200" cap="none" spc="0" normalizeH="0" baseline="0" noProof="0" dirty="0">
                <a:ln>
                  <a:noFill/>
                </a:ln>
                <a:solidFill>
                  <a:prstClr val="black"/>
                </a:solidFill>
                <a:effectLst/>
                <a:uLnTx/>
                <a:uFillTx/>
                <a:latin typeface="Calibri"/>
                <a:ea typeface="+mn-ea"/>
                <a:cs typeface="+mn-cs"/>
              </a:rPr>
            </a:br>
            <a:r>
              <a:rPr kumimoji="0" lang="de-DE" sz="2400" b="1" i="0" u="none" strike="noStrike" kern="1200" cap="none" spc="0" normalizeH="0" baseline="0" noProof="0" dirty="0">
                <a:ln>
                  <a:noFill/>
                </a:ln>
                <a:solidFill>
                  <a:prstClr val="black"/>
                </a:solidFill>
                <a:effectLst/>
                <a:uLnTx/>
                <a:uFillTx/>
                <a:latin typeface="Calibri"/>
                <a:ea typeface="+mn-ea"/>
                <a:cs typeface="+mn-cs"/>
              </a:rPr>
              <a:t>die Erreichung der Klimaziele </a:t>
            </a:r>
            <a:br>
              <a:rPr kumimoji="0" lang="de-DE" sz="2400" b="1" i="0" u="none" strike="noStrike" kern="1200" cap="none" spc="0" normalizeH="0" baseline="0" noProof="0" dirty="0">
                <a:ln>
                  <a:noFill/>
                </a:ln>
                <a:solidFill>
                  <a:prstClr val="black"/>
                </a:solidFill>
                <a:effectLst/>
                <a:uLnTx/>
                <a:uFillTx/>
                <a:latin typeface="Calibri"/>
                <a:ea typeface="+mn-ea"/>
                <a:cs typeface="+mn-cs"/>
              </a:rPr>
            </a:br>
            <a:r>
              <a:rPr kumimoji="0" lang="de-DE" sz="2400" b="1" i="0" u="none" strike="noStrike" kern="1200" cap="none" spc="0" normalizeH="0" baseline="0" noProof="0" dirty="0">
                <a:ln>
                  <a:noFill/>
                </a:ln>
                <a:solidFill>
                  <a:prstClr val="black"/>
                </a:solidFill>
                <a:effectLst/>
                <a:uLnTx/>
                <a:uFillTx/>
                <a:latin typeface="Calibri"/>
                <a:ea typeface="+mn-ea"/>
                <a:cs typeface="+mn-cs"/>
              </a:rPr>
              <a:t>bin ich bereit.... </a:t>
            </a:r>
          </a:p>
        </p:txBody>
      </p:sp>
    </p:spTree>
    <p:extLst>
      <p:ext uri="{BB962C8B-B14F-4D97-AF65-F5344CB8AC3E}">
        <p14:creationId xmlns:p14="http://schemas.microsoft.com/office/powerpoint/2010/main" val="2583313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84757-D3E0-6B67-C21E-31F45586783E}"/>
              </a:ext>
            </a:extLst>
          </p:cNvPr>
          <p:cNvSpPr>
            <a:spLocks noGrp="1"/>
          </p:cNvSpPr>
          <p:nvPr>
            <p:ph type="title"/>
          </p:nvPr>
        </p:nvSpPr>
        <p:spPr>
          <a:xfrm>
            <a:off x="609600" y="209260"/>
            <a:ext cx="10972800" cy="9725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Bei dem </a:t>
            </a:r>
            <a:r>
              <a:rPr lang="de-DE" sz="2800" b="1" dirty="0">
                <a:solidFill>
                  <a:srgbClr val="FFC000"/>
                </a:solidFill>
              </a:rPr>
              <a:t>realistischen Szenario (4.5.) </a:t>
            </a:r>
            <a:r>
              <a:rPr lang="de-DE" sz="2800" b="1" dirty="0"/>
              <a:t>und dem </a:t>
            </a:r>
            <a:r>
              <a:rPr lang="de-DE" sz="2800" b="1" dirty="0">
                <a:solidFill>
                  <a:schemeClr val="tx2">
                    <a:lumMod val="50000"/>
                  </a:schemeClr>
                </a:solidFill>
              </a:rPr>
              <a:t>Netto-Null Szenario (2.6) </a:t>
            </a:r>
            <a:br>
              <a:rPr lang="de-DE" sz="2800" b="1" dirty="0">
                <a:solidFill>
                  <a:schemeClr val="tx2">
                    <a:lumMod val="75000"/>
                  </a:schemeClr>
                </a:solidFill>
              </a:rPr>
            </a:br>
            <a:r>
              <a:rPr lang="de-DE" sz="2800" b="1" dirty="0"/>
              <a:t>gibt es keinen Unterschied in der Entwicklung der Temperatur bis 2040</a:t>
            </a:r>
          </a:p>
        </p:txBody>
      </p:sp>
      <p:pic>
        <p:nvPicPr>
          <p:cNvPr id="3" name="Grafik 2">
            <a:extLst>
              <a:ext uri="{FF2B5EF4-FFF2-40B4-BE49-F238E27FC236}">
                <a16:creationId xmlns:a16="http://schemas.microsoft.com/office/drawing/2014/main" id="{D6144723-B3EB-41C9-66A1-1A68053E4941}"/>
              </a:ext>
            </a:extLst>
          </p:cNvPr>
          <p:cNvPicPr>
            <a:picLocks noChangeAspect="1"/>
          </p:cNvPicPr>
          <p:nvPr/>
        </p:nvPicPr>
        <p:blipFill>
          <a:blip r:embed="rId2"/>
          <a:stretch>
            <a:fillRect/>
          </a:stretch>
        </p:blipFill>
        <p:spPr>
          <a:xfrm>
            <a:off x="2529509" y="5003321"/>
            <a:ext cx="6322100" cy="1743607"/>
          </a:xfrm>
          <a:prstGeom prst="rect">
            <a:avLst/>
          </a:prstGeom>
        </p:spPr>
      </p:pic>
      <p:sp>
        <p:nvSpPr>
          <p:cNvPr id="9" name="Textfeld 8">
            <a:extLst>
              <a:ext uri="{FF2B5EF4-FFF2-40B4-BE49-F238E27FC236}">
                <a16:creationId xmlns:a16="http://schemas.microsoft.com/office/drawing/2014/main" id="{905F5779-1D6D-E65B-369D-8C505A764AE6}"/>
              </a:ext>
            </a:extLst>
          </p:cNvPr>
          <p:cNvSpPr txBox="1"/>
          <p:nvPr/>
        </p:nvSpPr>
        <p:spPr>
          <a:xfrm>
            <a:off x="9316528" y="6508251"/>
            <a:ext cx="22658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a:ea typeface="+mn-ea"/>
                <a:cs typeface="+mn-cs"/>
              </a:rPr>
              <a:t>Quelle: IPCC 2021</a:t>
            </a:r>
          </a:p>
        </p:txBody>
      </p:sp>
      <p:pic>
        <p:nvPicPr>
          <p:cNvPr id="13" name="Grafik 12">
            <a:extLst>
              <a:ext uri="{FF2B5EF4-FFF2-40B4-BE49-F238E27FC236}">
                <a16:creationId xmlns:a16="http://schemas.microsoft.com/office/drawing/2014/main" id="{75C453C7-D924-1831-F176-26D99FB14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590" y="1121434"/>
            <a:ext cx="4830792" cy="3881888"/>
          </a:xfrm>
          <a:prstGeom prst="rect">
            <a:avLst/>
          </a:prstGeom>
        </p:spPr>
      </p:pic>
      <p:sp>
        <p:nvSpPr>
          <p:cNvPr id="5" name="Foliennummernplatzhalter 4">
            <a:extLst>
              <a:ext uri="{FF2B5EF4-FFF2-40B4-BE49-F238E27FC236}">
                <a16:creationId xmlns:a16="http://schemas.microsoft.com/office/drawing/2014/main" id="{4A37BEC7-FC13-54FB-8B39-B02C134284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C263F-4755-43CF-A4FE-F67E5FC6A485}"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Rechteck 5">
            <a:extLst>
              <a:ext uri="{FF2B5EF4-FFF2-40B4-BE49-F238E27FC236}">
                <a16:creationId xmlns:a16="http://schemas.microsoft.com/office/drawing/2014/main" id="{F0922C48-43DA-6D29-13D8-4DA9470B7C0A}"/>
              </a:ext>
            </a:extLst>
          </p:cNvPr>
          <p:cNvSpPr/>
          <p:nvPr/>
        </p:nvSpPr>
        <p:spPr>
          <a:xfrm>
            <a:off x="436118" y="1492201"/>
            <a:ext cx="3006726" cy="19367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a:ea typeface="+mn-ea"/>
                <a:cs typeface="+mn-cs"/>
              </a:rPr>
              <a:t>Wahrscheinliches</a:t>
            </a:r>
            <a:br>
              <a:rPr kumimoji="0" lang="de-DE" sz="2800" b="1" i="0" u="none" strike="noStrike" kern="1200" cap="none" spc="0" normalizeH="0" baseline="0" noProof="0" dirty="0">
                <a:ln>
                  <a:noFill/>
                </a:ln>
                <a:solidFill>
                  <a:prstClr val="white"/>
                </a:solidFill>
                <a:effectLst/>
                <a:uLnTx/>
                <a:uFillTx/>
                <a:latin typeface="Calibri"/>
                <a:ea typeface="+mn-ea"/>
                <a:cs typeface="+mn-cs"/>
              </a:rPr>
            </a:br>
            <a:r>
              <a:rPr kumimoji="0" lang="de-DE" sz="2800" b="1" i="0" u="none" strike="noStrike" kern="1200" cap="none" spc="0" normalizeH="0" baseline="0" noProof="0" dirty="0">
                <a:ln>
                  <a:noFill/>
                </a:ln>
                <a:solidFill>
                  <a:prstClr val="white"/>
                </a:solidFill>
                <a:effectLst/>
                <a:uLnTx/>
                <a:uFillTx/>
                <a:latin typeface="Calibri"/>
                <a:ea typeface="+mn-ea"/>
                <a:cs typeface="+mn-cs"/>
              </a:rPr>
              <a:t>Szenario</a:t>
            </a:r>
            <a:br>
              <a:rPr kumimoji="0" lang="de-DE" sz="2800" b="1" i="0" u="none" strike="noStrike" kern="1200" cap="none" spc="0" normalizeH="0" baseline="0" noProof="0" dirty="0">
                <a:ln>
                  <a:noFill/>
                </a:ln>
                <a:solidFill>
                  <a:prstClr val="white"/>
                </a:solidFill>
                <a:effectLst/>
                <a:uLnTx/>
                <a:uFillTx/>
                <a:latin typeface="Calibri"/>
                <a:ea typeface="+mn-ea"/>
                <a:cs typeface="+mn-cs"/>
              </a:rPr>
            </a:br>
            <a:r>
              <a:rPr kumimoji="0" lang="de-DE" sz="2800" b="1" i="0" u="none" strike="noStrike" kern="1200" cap="none" spc="0" normalizeH="0" baseline="0" noProof="0" dirty="0">
                <a:ln>
                  <a:noFill/>
                </a:ln>
                <a:solidFill>
                  <a:prstClr val="white"/>
                </a:solidFill>
                <a:effectLst/>
                <a:uLnTx/>
                <a:uFillTx/>
                <a:latin typeface="Calibri"/>
                <a:ea typeface="+mn-ea"/>
                <a:cs typeface="+mn-cs"/>
              </a:rPr>
              <a:t>4.5</a:t>
            </a:r>
          </a:p>
        </p:txBody>
      </p:sp>
      <p:cxnSp>
        <p:nvCxnSpPr>
          <p:cNvPr id="7" name="Gerade Verbindung 6">
            <a:extLst>
              <a:ext uri="{FF2B5EF4-FFF2-40B4-BE49-F238E27FC236}">
                <a16:creationId xmlns:a16="http://schemas.microsoft.com/office/drawing/2014/main" id="{6AE082FE-F593-4F98-DB8C-78E1374BCFF8}"/>
              </a:ext>
            </a:extLst>
          </p:cNvPr>
          <p:cNvCxnSpPr>
            <a:cxnSpLocks/>
          </p:cNvCxnSpPr>
          <p:nvPr/>
        </p:nvCxnSpPr>
        <p:spPr>
          <a:xfrm flipV="1">
            <a:off x="4184393" y="3114232"/>
            <a:ext cx="1506166" cy="14548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61E83E39-0C6E-53BC-00BD-D061EBBDB380}"/>
              </a:ext>
            </a:extLst>
          </p:cNvPr>
          <p:cNvCxnSpPr>
            <a:cxnSpLocks/>
          </p:cNvCxnSpPr>
          <p:nvPr/>
        </p:nvCxnSpPr>
        <p:spPr>
          <a:xfrm>
            <a:off x="5690559" y="3114231"/>
            <a:ext cx="1804750" cy="654205"/>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3AA872B6-56A8-81AA-338B-2BD1C9783949}"/>
              </a:ext>
            </a:extLst>
          </p:cNvPr>
          <p:cNvSpPr/>
          <p:nvPr/>
        </p:nvSpPr>
        <p:spPr>
          <a:xfrm>
            <a:off x="8690200" y="1538694"/>
            <a:ext cx="3006726" cy="32440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Bis 2040 kein Unterschied </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a:ln>
                  <a:noFill/>
                </a:ln>
                <a:solidFill>
                  <a:prstClr val="black"/>
                </a:solidFill>
                <a:effectLst/>
                <a:uLnTx/>
                <a:uFillTx/>
                <a:latin typeface="Calibri"/>
                <a:ea typeface="+mn-ea"/>
                <a:cs typeface="+mn-cs"/>
              </a:rPr>
              <a:t>in der Erwärmung zwischen dem realistischen und dem zweiten extremen Szenario</a:t>
            </a:r>
            <a:br>
              <a:rPr kumimoji="0" lang="de-DE" sz="1800" b="0" i="0" u="none" strike="noStrike" kern="1200" cap="none" spc="0" normalizeH="0" baseline="0" noProof="0" dirty="0">
                <a:ln>
                  <a:noFill/>
                </a:ln>
                <a:solidFill>
                  <a:prstClr val="black"/>
                </a:solidFill>
                <a:effectLst/>
                <a:uLnTx/>
                <a:uFillTx/>
                <a:latin typeface="Calibri"/>
                <a:ea typeface="+mn-ea"/>
                <a:cs typeface="+mn-cs"/>
              </a:rPr>
            </a:b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Bis 2060 0,3 C Unterschied bei beiden Szenarien  </a:t>
            </a:r>
          </a:p>
        </p:txBody>
      </p:sp>
      <p:cxnSp>
        <p:nvCxnSpPr>
          <p:cNvPr id="8" name="Gerade Verbindung 7">
            <a:extLst>
              <a:ext uri="{FF2B5EF4-FFF2-40B4-BE49-F238E27FC236}">
                <a16:creationId xmlns:a16="http://schemas.microsoft.com/office/drawing/2014/main" id="{AB0C3238-0FB8-4EB2-AEE5-AAC60D2DACE9}"/>
              </a:ext>
            </a:extLst>
          </p:cNvPr>
          <p:cNvCxnSpPr>
            <a:cxnSpLocks/>
          </p:cNvCxnSpPr>
          <p:nvPr/>
        </p:nvCxnSpPr>
        <p:spPr>
          <a:xfrm>
            <a:off x="4398380" y="3259715"/>
            <a:ext cx="2720050" cy="965044"/>
          </a:xfrm>
          <a:prstGeom prst="line">
            <a:avLst/>
          </a:prstGeom>
          <a:ln w="571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65A4E72C-7759-AB70-0EDD-A46BCE95D884}"/>
              </a:ext>
            </a:extLst>
          </p:cNvPr>
          <p:cNvCxnSpPr>
            <a:cxnSpLocks/>
          </p:cNvCxnSpPr>
          <p:nvPr/>
        </p:nvCxnSpPr>
        <p:spPr>
          <a:xfrm>
            <a:off x="7234180" y="4224759"/>
            <a:ext cx="376879" cy="0"/>
          </a:xfrm>
          <a:prstGeom prst="line">
            <a:avLst/>
          </a:prstGeom>
          <a:ln w="571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079569CA-7139-26B1-ACBD-98B8718D6FFA}"/>
              </a:ext>
            </a:extLst>
          </p:cNvPr>
          <p:cNvSpPr/>
          <p:nvPr/>
        </p:nvSpPr>
        <p:spPr>
          <a:xfrm>
            <a:off x="2455861" y="4881746"/>
            <a:ext cx="2844801" cy="18881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hteck 24">
            <a:extLst>
              <a:ext uri="{FF2B5EF4-FFF2-40B4-BE49-F238E27FC236}">
                <a16:creationId xmlns:a16="http://schemas.microsoft.com/office/drawing/2014/main" id="{243BFD1D-3656-762F-6259-B1E3748D5078}"/>
              </a:ext>
            </a:extLst>
          </p:cNvPr>
          <p:cNvSpPr/>
          <p:nvPr/>
        </p:nvSpPr>
        <p:spPr>
          <a:xfrm>
            <a:off x="446455" y="3528917"/>
            <a:ext cx="3006726" cy="125383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a:ea typeface="+mn-ea"/>
                <a:cs typeface="+mn-cs"/>
              </a:rPr>
              <a:t>Netto Null- Szenario</a:t>
            </a:r>
            <a:br>
              <a:rPr kumimoji="0" lang="de-DE" sz="2800" b="1" i="0" u="none" strike="noStrike" kern="1200" cap="none" spc="0" normalizeH="0" baseline="0" noProof="0" dirty="0">
                <a:ln>
                  <a:noFill/>
                </a:ln>
                <a:solidFill>
                  <a:prstClr val="white"/>
                </a:solidFill>
                <a:effectLst/>
                <a:uLnTx/>
                <a:uFillTx/>
                <a:latin typeface="Calibri"/>
                <a:ea typeface="+mn-ea"/>
                <a:cs typeface="+mn-cs"/>
              </a:rPr>
            </a:br>
            <a:r>
              <a:rPr kumimoji="0" lang="de-DE" sz="2800" b="1" i="0" u="none" strike="noStrike" kern="1200" cap="none" spc="0" normalizeH="0" baseline="0" noProof="0" dirty="0">
                <a:ln>
                  <a:noFill/>
                </a:ln>
                <a:solidFill>
                  <a:prstClr val="white"/>
                </a:solidFill>
                <a:effectLst/>
                <a:uLnTx/>
                <a:uFillTx/>
                <a:latin typeface="Calibri"/>
                <a:ea typeface="+mn-ea"/>
                <a:cs typeface="+mn-cs"/>
              </a:rPr>
              <a:t>2.6 </a:t>
            </a:r>
            <a:r>
              <a:rPr kumimoji="0" lang="de-DE" sz="2000" b="1" i="0" u="none" strike="noStrike" kern="1200" cap="none" spc="0" normalizeH="0" baseline="0" noProof="0" dirty="0">
                <a:ln>
                  <a:noFill/>
                </a:ln>
                <a:solidFill>
                  <a:prstClr val="white"/>
                </a:solidFill>
                <a:effectLst/>
                <a:uLnTx/>
                <a:uFillTx/>
                <a:latin typeface="Calibri"/>
                <a:ea typeface="+mn-ea"/>
                <a:cs typeface="+mn-cs"/>
              </a:rPr>
              <a:t>(CO2 = Netto 0)</a:t>
            </a:r>
            <a:endParaRPr kumimoji="0" lang="de-DE"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hteck 25">
            <a:extLst>
              <a:ext uri="{FF2B5EF4-FFF2-40B4-BE49-F238E27FC236}">
                <a16:creationId xmlns:a16="http://schemas.microsoft.com/office/drawing/2014/main" id="{C55471AF-0E84-D290-D026-75A1A267340A}"/>
              </a:ext>
            </a:extLst>
          </p:cNvPr>
          <p:cNvSpPr/>
          <p:nvPr/>
        </p:nvSpPr>
        <p:spPr>
          <a:xfrm>
            <a:off x="2536822" y="4959435"/>
            <a:ext cx="2649541" cy="1762042"/>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8753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Wolke, Planet, Erde, Kugel enthält.&#10;&#10;Automatisch generierte Beschreibung">
            <a:extLst>
              <a:ext uri="{FF2B5EF4-FFF2-40B4-BE49-F238E27FC236}">
                <a16:creationId xmlns:a16="http://schemas.microsoft.com/office/drawing/2014/main" id="{ADBBA9DF-1222-C0FF-D6BC-E46809E11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631" y="1258399"/>
            <a:ext cx="6260089" cy="5602780"/>
          </a:xfrm>
          <a:prstGeom prst="rect">
            <a:avLst/>
          </a:prstGeom>
          <a:noFill/>
        </p:spPr>
      </p:pic>
      <p:sp>
        <p:nvSpPr>
          <p:cNvPr id="9" name="Titel 1">
            <a:extLst>
              <a:ext uri="{FF2B5EF4-FFF2-40B4-BE49-F238E27FC236}">
                <a16:creationId xmlns:a16="http://schemas.microsoft.com/office/drawing/2014/main" id="{F473498B-7F04-D2D6-5362-BBCB08D53E7A}"/>
              </a:ext>
            </a:extLst>
          </p:cNvPr>
          <p:cNvSpPr>
            <a:spLocks noGrp="1"/>
          </p:cNvSpPr>
          <p:nvPr>
            <p:ph type="title"/>
          </p:nvPr>
        </p:nvSpPr>
        <p:spPr>
          <a:xfrm>
            <a:off x="609600" y="274638"/>
            <a:ext cx="10972800" cy="1143000"/>
          </a:xfrm>
        </p:spPr>
        <p:txBody>
          <a:bodyPr/>
          <a:lstStyle/>
          <a:p>
            <a:r>
              <a:rPr lang="de-DE" sz="2800" b="1">
                <a:solidFill>
                  <a:srgbClr val="FF2600"/>
                </a:solidFill>
              </a:rPr>
              <a:t>CO2-Emission auf der Erde </a:t>
            </a:r>
            <a:r>
              <a:rPr lang="de-DE" sz="2800" b="1"/>
              <a:t>und </a:t>
            </a:r>
            <a:r>
              <a:rPr lang="de-DE" sz="2800" b="1">
                <a:solidFill>
                  <a:schemeClr val="accent1"/>
                </a:solidFill>
              </a:rPr>
              <a:t>CO2-Konzentration</a:t>
            </a:r>
            <a:r>
              <a:rPr lang="de-DE" sz="2800" b="1"/>
              <a:t> </a:t>
            </a:r>
            <a:r>
              <a:rPr lang="de-DE" sz="2800" b="1">
                <a:solidFill>
                  <a:schemeClr val="accent1"/>
                </a:solidFill>
              </a:rPr>
              <a:t>in der Atmosphäre </a:t>
            </a:r>
            <a:br>
              <a:rPr lang="de-DE" sz="2800" b="1"/>
            </a:br>
            <a:r>
              <a:rPr lang="de-DE" sz="2800" b="1"/>
              <a:t>verlaufen nicht parallel</a:t>
            </a:r>
          </a:p>
        </p:txBody>
      </p:sp>
      <p:sp>
        <p:nvSpPr>
          <p:cNvPr id="10" name="Textfeld 9">
            <a:extLst>
              <a:ext uri="{FF2B5EF4-FFF2-40B4-BE49-F238E27FC236}">
                <a16:creationId xmlns:a16="http://schemas.microsoft.com/office/drawing/2014/main" id="{42C8324E-8410-48A9-3603-71E84FE77661}"/>
              </a:ext>
            </a:extLst>
          </p:cNvPr>
          <p:cNvSpPr txBox="1"/>
          <p:nvPr/>
        </p:nvSpPr>
        <p:spPr>
          <a:xfrm>
            <a:off x="14291" y="1258398"/>
            <a:ext cx="2983916" cy="1479503"/>
          </a:xfrm>
          <a:prstGeom prst="rect">
            <a:avLst/>
          </a:prstGeom>
          <a:solidFill>
            <a:srgbClr val="FF4C41">
              <a:alpha val="81961"/>
            </a:srgb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Entwicklung der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CO2-Emissionen</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auf der Erde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von 1960 bis 2023</a:t>
            </a:r>
          </a:p>
        </p:txBody>
      </p:sp>
      <p:sp>
        <p:nvSpPr>
          <p:cNvPr id="11" name="Textfeld 10">
            <a:extLst>
              <a:ext uri="{FF2B5EF4-FFF2-40B4-BE49-F238E27FC236}">
                <a16:creationId xmlns:a16="http://schemas.microsoft.com/office/drawing/2014/main" id="{455EC1D3-35E8-2D92-0013-1CEE7D586206}"/>
              </a:ext>
            </a:extLst>
          </p:cNvPr>
          <p:cNvSpPr txBox="1"/>
          <p:nvPr/>
        </p:nvSpPr>
        <p:spPr>
          <a:xfrm>
            <a:off x="9229721" y="1258400"/>
            <a:ext cx="2969630" cy="1512246"/>
          </a:xfrm>
          <a:prstGeom prst="rect">
            <a:avLst/>
          </a:prstGeom>
          <a:solidFill>
            <a:schemeClr val="tx2">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Entwicklung der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CO2-Konzentration</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in der Atmosphäre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von 1960 bis 2023</a:t>
            </a:r>
          </a:p>
        </p:txBody>
      </p:sp>
      <p:sp>
        <p:nvSpPr>
          <p:cNvPr id="12" name="Textfeld 11">
            <a:extLst>
              <a:ext uri="{FF2B5EF4-FFF2-40B4-BE49-F238E27FC236}">
                <a16:creationId xmlns:a16="http://schemas.microsoft.com/office/drawing/2014/main" id="{8DB976FA-C770-5E04-9193-FD94FCA74D0D}"/>
              </a:ext>
            </a:extLst>
          </p:cNvPr>
          <p:cNvSpPr txBox="1"/>
          <p:nvPr/>
        </p:nvSpPr>
        <p:spPr>
          <a:xfrm>
            <a:off x="0" y="3081336"/>
            <a:ext cx="29696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800" b="0" i="0" u="none" strike="noStrike" kern="1200" cap="none" spc="0" normalizeH="0" baseline="0" noProof="0">
                <a:ln>
                  <a:noFill/>
                </a:ln>
                <a:solidFill>
                  <a:prstClr val="black"/>
                </a:solidFill>
                <a:effectLst/>
                <a:uLnTx/>
                <a:uFillTx/>
                <a:latin typeface="Calibri"/>
                <a:ea typeface="+mn-ea"/>
                <a:cs typeface="+mn-cs"/>
              </a:rPr>
            </a:br>
            <a:r>
              <a:rPr kumimoji="0" lang="de-DE" sz="1800" b="1" i="0" u="none" strike="noStrike" kern="1200" cap="none" spc="0" normalizeH="0" baseline="0" noProof="0">
                <a:ln>
                  <a:noFill/>
                </a:ln>
                <a:solidFill>
                  <a:prstClr val="black"/>
                </a:solidFill>
                <a:effectLst/>
                <a:uLnTx/>
                <a:uFillTx/>
                <a:latin typeface="Calibri"/>
                <a:ea typeface="+mn-ea"/>
                <a:cs typeface="+mn-cs"/>
              </a:rPr>
              <a:t>CO2-Emissionen </a:t>
            </a:r>
            <a:r>
              <a:rPr kumimoji="0" lang="de-DE" sz="1800" b="0" i="0" u="none" strike="noStrike" kern="1200" cap="none" spc="0" normalizeH="0" baseline="0" noProof="0">
                <a:ln>
                  <a:noFill/>
                </a:ln>
                <a:solidFill>
                  <a:prstClr val="black"/>
                </a:solidFill>
                <a:effectLst/>
                <a:uLnTx/>
                <a:uFillTx/>
                <a:latin typeface="Calibri"/>
                <a:ea typeface="+mn-ea"/>
                <a:cs typeface="+mn-cs"/>
              </a:rPr>
              <a:t>2023:</a:t>
            </a:r>
          </a:p>
        </p:txBody>
      </p:sp>
      <p:sp>
        <p:nvSpPr>
          <p:cNvPr id="14" name="Textfeld 13">
            <a:extLst>
              <a:ext uri="{FF2B5EF4-FFF2-40B4-BE49-F238E27FC236}">
                <a16:creationId xmlns:a16="http://schemas.microsoft.com/office/drawing/2014/main" id="{9794733E-DA22-B65F-952E-F81C0417C35E}"/>
              </a:ext>
            </a:extLst>
          </p:cNvPr>
          <p:cNvSpPr txBox="1"/>
          <p:nvPr/>
        </p:nvSpPr>
        <p:spPr>
          <a:xfrm>
            <a:off x="57152" y="4887912"/>
            <a:ext cx="28981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800" b="0" i="0" u="none" strike="noStrike" kern="1200" cap="none" spc="0" normalizeH="0" baseline="0" noProof="0">
                <a:ln>
                  <a:noFill/>
                </a:ln>
                <a:solidFill>
                  <a:prstClr val="black"/>
                </a:solidFill>
                <a:effectLst/>
                <a:uLnTx/>
                <a:uFillTx/>
                <a:latin typeface="Calibri"/>
                <a:ea typeface="+mn-ea"/>
                <a:cs typeface="+mn-cs"/>
              </a:rPr>
            </a:br>
            <a:r>
              <a:rPr kumimoji="0" lang="de-DE" sz="1800" b="1" i="0" u="none" strike="noStrike" kern="1200" cap="none" spc="0" normalizeH="0" baseline="0" noProof="0">
                <a:ln>
                  <a:noFill/>
                </a:ln>
                <a:solidFill>
                  <a:prstClr val="black"/>
                </a:solidFill>
                <a:effectLst/>
                <a:uLnTx/>
                <a:uFillTx/>
                <a:latin typeface="Calibri"/>
                <a:ea typeface="+mn-ea"/>
                <a:cs typeface="+mn-cs"/>
              </a:rPr>
              <a:t>CO2-Emissionen </a:t>
            </a:r>
            <a:r>
              <a:rPr kumimoji="0" lang="de-DE" sz="1800" b="0" i="0" u="none" strike="noStrike" kern="1200" cap="none" spc="0" normalizeH="0" baseline="0" noProof="0">
                <a:ln>
                  <a:noFill/>
                </a:ln>
                <a:solidFill>
                  <a:prstClr val="black"/>
                </a:solidFill>
                <a:effectLst/>
                <a:uLnTx/>
                <a:uFillTx/>
                <a:latin typeface="Calibri"/>
                <a:ea typeface="+mn-ea"/>
                <a:cs typeface="+mn-cs"/>
              </a:rPr>
              <a:t>1960:</a:t>
            </a:r>
          </a:p>
        </p:txBody>
      </p:sp>
      <p:sp>
        <p:nvSpPr>
          <p:cNvPr id="16" name="AutoShape 278">
            <a:extLst>
              <a:ext uri="{FF2B5EF4-FFF2-40B4-BE49-F238E27FC236}">
                <a16:creationId xmlns:a16="http://schemas.microsoft.com/office/drawing/2014/main" id="{96FF38DE-B914-9C56-63DA-AEC9DCB9AC2C}"/>
              </a:ext>
            </a:extLst>
          </p:cNvPr>
          <p:cNvSpPr>
            <a:spLocks noChangeArrowheads="1"/>
          </p:cNvSpPr>
          <p:nvPr/>
        </p:nvSpPr>
        <p:spPr bwMode="auto">
          <a:xfrm>
            <a:off x="7817667" y="4887912"/>
            <a:ext cx="1257287" cy="469078"/>
          </a:xfrm>
          <a:prstGeom prst="can">
            <a:avLst>
              <a:gd name="adj" fmla="val 25000"/>
            </a:avLst>
          </a:prstGeom>
          <a:solidFill>
            <a:schemeClr val="tx2">
              <a:alpha val="49634"/>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+ 30 %</a:t>
            </a:r>
          </a:p>
        </p:txBody>
      </p:sp>
      <p:sp>
        <p:nvSpPr>
          <p:cNvPr id="17" name="Textfeld 16">
            <a:extLst>
              <a:ext uri="{FF2B5EF4-FFF2-40B4-BE49-F238E27FC236}">
                <a16:creationId xmlns:a16="http://schemas.microsoft.com/office/drawing/2014/main" id="{0B38555D-B80B-043F-8A7E-A2CD2017D296}"/>
              </a:ext>
            </a:extLst>
          </p:cNvPr>
          <p:cNvSpPr txBox="1"/>
          <p:nvPr/>
        </p:nvSpPr>
        <p:spPr>
          <a:xfrm>
            <a:off x="7631927" y="1719415"/>
            <a:ext cx="16116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mn-cs"/>
              </a:rPr>
              <a:t>Anstieg* in %</a:t>
            </a:r>
          </a:p>
        </p:txBody>
      </p:sp>
      <p:sp>
        <p:nvSpPr>
          <p:cNvPr id="18" name="Textfeld 17">
            <a:extLst>
              <a:ext uri="{FF2B5EF4-FFF2-40B4-BE49-F238E27FC236}">
                <a16:creationId xmlns:a16="http://schemas.microsoft.com/office/drawing/2014/main" id="{32254940-05FD-7A31-8C09-62DFBD7A95DE}"/>
              </a:ext>
            </a:extLst>
          </p:cNvPr>
          <p:cNvSpPr txBox="1"/>
          <p:nvPr/>
        </p:nvSpPr>
        <p:spPr>
          <a:xfrm>
            <a:off x="9229719" y="3404501"/>
            <a:ext cx="29315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a:ea typeface="+mn-ea"/>
                <a:cs typeface="+mn-cs"/>
              </a:rPr>
              <a:t>CO2-Konzentration </a:t>
            </a:r>
            <a:r>
              <a:rPr kumimoji="0" lang="de-DE" sz="1800" b="0" i="0" u="none" strike="noStrike" kern="1200" cap="none" spc="0" normalizeH="0" baseline="0" noProof="0">
                <a:ln>
                  <a:noFill/>
                </a:ln>
                <a:solidFill>
                  <a:prstClr val="black"/>
                </a:solidFill>
                <a:effectLst/>
                <a:uLnTx/>
                <a:uFillTx/>
                <a:latin typeface="Calibri"/>
                <a:ea typeface="+mn-ea"/>
                <a:cs typeface="+mn-cs"/>
              </a:rPr>
              <a:t>2023:</a:t>
            </a:r>
          </a:p>
        </p:txBody>
      </p:sp>
      <p:sp>
        <p:nvSpPr>
          <p:cNvPr id="19" name="Textfeld 18">
            <a:extLst>
              <a:ext uri="{FF2B5EF4-FFF2-40B4-BE49-F238E27FC236}">
                <a16:creationId xmlns:a16="http://schemas.microsoft.com/office/drawing/2014/main" id="{51DF4A3D-EED8-52CC-B07C-B13C86AF2A64}"/>
              </a:ext>
            </a:extLst>
          </p:cNvPr>
          <p:cNvSpPr txBox="1"/>
          <p:nvPr/>
        </p:nvSpPr>
        <p:spPr>
          <a:xfrm>
            <a:off x="9222369" y="5164911"/>
            <a:ext cx="29315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a:ea typeface="+mn-ea"/>
                <a:cs typeface="+mn-cs"/>
              </a:rPr>
              <a:t>CO2-Konzentration </a:t>
            </a:r>
            <a:r>
              <a:rPr kumimoji="0" lang="de-DE" sz="1800" b="0" i="0" u="none" strike="noStrike" kern="1200" cap="none" spc="0" normalizeH="0" baseline="0" noProof="0">
                <a:ln>
                  <a:noFill/>
                </a:ln>
                <a:solidFill>
                  <a:prstClr val="black"/>
                </a:solidFill>
                <a:effectLst/>
                <a:uLnTx/>
                <a:uFillTx/>
                <a:latin typeface="Calibri"/>
                <a:ea typeface="+mn-ea"/>
                <a:cs typeface="+mn-cs"/>
              </a:rPr>
              <a:t>1960:</a:t>
            </a:r>
          </a:p>
        </p:txBody>
      </p:sp>
      <p:sp>
        <p:nvSpPr>
          <p:cNvPr id="21" name="AutoShape 278">
            <a:extLst>
              <a:ext uri="{FF2B5EF4-FFF2-40B4-BE49-F238E27FC236}">
                <a16:creationId xmlns:a16="http://schemas.microsoft.com/office/drawing/2014/main" id="{90957427-AA08-6C12-3F4E-197DC63612A9}"/>
              </a:ext>
            </a:extLst>
          </p:cNvPr>
          <p:cNvSpPr>
            <a:spLocks noChangeArrowheads="1"/>
          </p:cNvSpPr>
          <p:nvPr/>
        </p:nvSpPr>
        <p:spPr bwMode="auto">
          <a:xfrm>
            <a:off x="5523419" y="2307872"/>
            <a:ext cx="1257287" cy="3514194"/>
          </a:xfrm>
          <a:prstGeom prst="can">
            <a:avLst>
              <a:gd name="adj" fmla="val 25000"/>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Calibri"/>
                <a:ea typeface="+mn-ea"/>
                <a:cs typeface="+mn-cs"/>
              </a:rPr>
              <a:t>+ 400 %</a:t>
            </a:r>
            <a:br>
              <a:rPr kumimoji="0" lang="de-DE" sz="2400" b="0" i="0" u="none" strike="noStrike" kern="1200" cap="none" spc="0" normalizeH="0" baseline="0" noProof="0">
                <a:ln>
                  <a:noFill/>
                </a:ln>
                <a:solidFill>
                  <a:prstClr val="white"/>
                </a:solidFill>
                <a:effectLst/>
                <a:uLnTx/>
                <a:uFillTx/>
                <a:latin typeface="Calibri"/>
                <a:ea typeface="+mn-ea"/>
                <a:cs typeface="+mn-cs"/>
              </a:rPr>
            </a:br>
            <a:r>
              <a:rPr kumimoji="0" lang="de-DE" sz="1600" b="1" i="0" u="none" strike="noStrike" kern="1200" cap="none" spc="0" normalizeH="0" baseline="0" noProof="0">
                <a:ln>
                  <a:noFill/>
                </a:ln>
                <a:solidFill>
                  <a:prstClr val="white"/>
                </a:solidFill>
                <a:effectLst/>
                <a:uLnTx/>
                <a:uFillTx/>
                <a:latin typeface="Calibri"/>
                <a:ea typeface="+mn-ea"/>
                <a:cs typeface="+mn-cs"/>
              </a:rPr>
              <a:t>CO</a:t>
            </a:r>
            <a:r>
              <a:rPr kumimoji="0" lang="de-DE" sz="1600" b="1" i="0" u="none" strike="noStrike" kern="1200" cap="none" spc="0" normalizeH="0" baseline="-25000" noProof="0">
                <a:ln>
                  <a:noFill/>
                </a:ln>
                <a:solidFill>
                  <a:prstClr val="white"/>
                </a:solidFill>
                <a:effectLst/>
                <a:uLnTx/>
                <a:uFillTx/>
                <a:latin typeface="Calibri"/>
                <a:ea typeface="+mn-ea"/>
                <a:cs typeface="+mn-cs"/>
              </a:rPr>
              <a:t>2</a:t>
            </a:r>
            <a:r>
              <a:rPr kumimoji="0" lang="de-DE" sz="1600" b="1" i="0" u="none" strike="noStrike" kern="1200" cap="none" spc="0" normalizeH="0" baseline="0" noProof="0">
                <a:ln>
                  <a:noFill/>
                </a:ln>
                <a:solidFill>
                  <a:prstClr val="white"/>
                </a:solidFill>
                <a:effectLst/>
                <a:uLnTx/>
                <a:uFillTx/>
                <a:latin typeface="Calibri"/>
                <a:ea typeface="+mn-ea"/>
                <a:cs typeface="+mn-cs"/>
              </a:rPr>
              <a:t> - </a:t>
            </a:r>
            <a:br>
              <a:rPr kumimoji="0" lang="de-DE" sz="1600" b="1" i="0" u="none" strike="noStrike" kern="1200" cap="none" spc="0" normalizeH="0" baseline="0" noProof="0">
                <a:ln>
                  <a:noFill/>
                </a:ln>
                <a:solidFill>
                  <a:prstClr val="white"/>
                </a:solidFill>
                <a:effectLst/>
                <a:uLnTx/>
                <a:uFillTx/>
                <a:latin typeface="Calibri"/>
                <a:ea typeface="+mn-ea"/>
                <a:cs typeface="+mn-cs"/>
              </a:rPr>
            </a:br>
            <a:r>
              <a:rPr kumimoji="0" lang="de-DE" sz="1600" b="1" i="0" u="none" strike="noStrike" kern="1200" cap="none" spc="0" normalizeH="0" baseline="0" noProof="0">
                <a:ln>
                  <a:noFill/>
                </a:ln>
                <a:solidFill>
                  <a:prstClr val="white"/>
                </a:solidFill>
                <a:effectLst/>
                <a:uLnTx/>
                <a:uFillTx/>
                <a:latin typeface="Calibri"/>
                <a:ea typeface="+mn-ea"/>
                <a:cs typeface="+mn-cs"/>
              </a:rPr>
              <a:t>Emissionen</a:t>
            </a:r>
            <a:br>
              <a:rPr kumimoji="0" lang="de-DE" sz="1600" b="1" i="0" u="none" strike="noStrike" kern="1200" cap="none" spc="0" normalizeH="0" baseline="0" noProof="0">
                <a:ln>
                  <a:noFill/>
                </a:ln>
                <a:solidFill>
                  <a:prstClr val="white"/>
                </a:solidFill>
                <a:effectLst/>
                <a:uLnTx/>
                <a:uFillTx/>
                <a:latin typeface="Calibri"/>
                <a:ea typeface="+mn-ea"/>
                <a:cs typeface="+mn-cs"/>
              </a:rPr>
            </a:br>
            <a:r>
              <a:rPr kumimoji="0" lang="de-DE" sz="1600" b="1" i="0" u="none" strike="noStrike" kern="1200" cap="none" spc="0" normalizeH="0" baseline="0" noProof="0">
                <a:ln>
                  <a:noFill/>
                </a:ln>
                <a:solidFill>
                  <a:prstClr val="white"/>
                </a:solidFill>
                <a:effectLst/>
                <a:uLnTx/>
                <a:uFillTx/>
                <a:latin typeface="Calibri"/>
                <a:ea typeface="+mn-ea"/>
                <a:cs typeface="+mn-cs"/>
              </a:rPr>
              <a:t>auf der </a:t>
            </a:r>
            <a:br>
              <a:rPr kumimoji="0" lang="de-DE" sz="1600" b="1" i="0" u="none" strike="noStrike" kern="1200" cap="none" spc="0" normalizeH="0" baseline="0" noProof="0">
                <a:ln>
                  <a:noFill/>
                </a:ln>
                <a:solidFill>
                  <a:prstClr val="white"/>
                </a:solidFill>
                <a:effectLst/>
                <a:uLnTx/>
                <a:uFillTx/>
                <a:latin typeface="Calibri"/>
                <a:ea typeface="+mn-ea"/>
                <a:cs typeface="+mn-cs"/>
              </a:rPr>
            </a:br>
            <a:r>
              <a:rPr kumimoji="0" lang="de-DE" sz="1600" b="1" i="0" u="none" strike="noStrike" kern="1200" cap="none" spc="0" normalizeH="0" baseline="0" noProof="0">
                <a:ln>
                  <a:noFill/>
                </a:ln>
                <a:solidFill>
                  <a:prstClr val="white"/>
                </a:solidFill>
                <a:effectLst/>
                <a:uLnTx/>
                <a:uFillTx/>
                <a:latin typeface="Calibri"/>
                <a:ea typeface="+mn-ea"/>
                <a:cs typeface="+mn-cs"/>
              </a:rPr>
              <a:t>Erde</a:t>
            </a:r>
            <a:endParaRPr kumimoji="0" lang="de-DE" sz="2400" b="1" i="0" u="none" strike="noStrike" kern="1200" cap="none" spc="0" normalizeH="0" baseline="0" noProof="0">
              <a:ln>
                <a:noFill/>
              </a:ln>
              <a:solidFill>
                <a:prstClr val="white"/>
              </a:solidFill>
              <a:effectLst/>
              <a:uLnTx/>
              <a:uFillTx/>
              <a:latin typeface="Calibri"/>
              <a:ea typeface="+mn-ea"/>
              <a:cs typeface="+mn-cs"/>
            </a:endParaRPr>
          </a:p>
        </p:txBody>
      </p:sp>
      <p:sp>
        <p:nvSpPr>
          <p:cNvPr id="22" name="Textfeld 21">
            <a:extLst>
              <a:ext uri="{FF2B5EF4-FFF2-40B4-BE49-F238E27FC236}">
                <a16:creationId xmlns:a16="http://schemas.microsoft.com/office/drawing/2014/main" id="{58E76E24-5598-A07D-0DF0-7DDF28160300}"/>
              </a:ext>
            </a:extLst>
          </p:cNvPr>
          <p:cNvSpPr txBox="1"/>
          <p:nvPr/>
        </p:nvSpPr>
        <p:spPr>
          <a:xfrm>
            <a:off x="5455497" y="1719415"/>
            <a:ext cx="16116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mn-cs"/>
              </a:rPr>
              <a:t>Anstieg* in %</a:t>
            </a:r>
          </a:p>
        </p:txBody>
      </p:sp>
      <p:sp>
        <p:nvSpPr>
          <p:cNvPr id="23" name="Textfeld 22">
            <a:extLst>
              <a:ext uri="{FF2B5EF4-FFF2-40B4-BE49-F238E27FC236}">
                <a16:creationId xmlns:a16="http://schemas.microsoft.com/office/drawing/2014/main" id="{45611A47-9BE7-AB3C-F311-97DCF94624F2}"/>
              </a:ext>
            </a:extLst>
          </p:cNvPr>
          <p:cNvSpPr txBox="1"/>
          <p:nvPr/>
        </p:nvSpPr>
        <p:spPr>
          <a:xfrm>
            <a:off x="7599802" y="5442096"/>
            <a:ext cx="1529906"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a:ea typeface="+mn-ea"/>
                <a:cs typeface="+mn-cs"/>
              </a:rPr>
              <a:t>CO</a:t>
            </a:r>
            <a:r>
              <a:rPr kumimoji="0" lang="de-DE" sz="1800" b="1" i="0" u="none" strike="noStrike" kern="1200" cap="none" spc="0" normalizeH="0" baseline="-25000" noProof="0">
                <a:ln>
                  <a:noFill/>
                </a:ln>
                <a:solidFill>
                  <a:prstClr val="black"/>
                </a:solidFill>
                <a:effectLst/>
                <a:uLnTx/>
                <a:uFillTx/>
                <a:latin typeface="Calibri"/>
                <a:ea typeface="+mn-ea"/>
                <a:cs typeface="+mn-cs"/>
              </a:rPr>
              <a:t>2</a:t>
            </a:r>
            <a:r>
              <a:rPr kumimoji="0" lang="de-DE" sz="1800" b="1" i="0" u="none" strike="noStrike" kern="1200" cap="none" spc="0" normalizeH="0" baseline="0" noProof="0">
                <a:ln>
                  <a:noFill/>
                </a:ln>
                <a:solidFill>
                  <a:prstClr val="black"/>
                </a:solidFill>
                <a:effectLst/>
                <a:uLnTx/>
                <a:uFillTx/>
                <a:latin typeface="Calibri"/>
                <a:ea typeface="+mn-ea"/>
                <a:cs typeface="+mn-cs"/>
              </a:rPr>
              <a:t> -</a:t>
            </a:r>
            <a:br>
              <a:rPr kumimoji="0" lang="de-DE" sz="1800" b="1" i="0" u="none" strike="noStrike" kern="1200" cap="none" spc="0" normalizeH="0" baseline="0" noProof="0">
                <a:ln>
                  <a:noFill/>
                </a:ln>
                <a:solidFill>
                  <a:prstClr val="black"/>
                </a:solidFill>
                <a:effectLst/>
                <a:uLnTx/>
                <a:uFillTx/>
                <a:latin typeface="Calibri"/>
                <a:ea typeface="+mn-ea"/>
                <a:cs typeface="+mn-cs"/>
              </a:rPr>
            </a:br>
            <a:r>
              <a:rPr kumimoji="0" lang="de-DE" sz="1800" b="1" i="0" u="none" strike="noStrike" kern="1200" cap="none" spc="0" normalizeH="0" baseline="0" noProof="0">
                <a:ln>
                  <a:noFill/>
                </a:ln>
                <a:solidFill>
                  <a:prstClr val="black"/>
                </a:solidFill>
                <a:effectLst/>
                <a:uLnTx/>
                <a:uFillTx/>
                <a:latin typeface="Calibri"/>
                <a:ea typeface="+mn-ea"/>
                <a:cs typeface="+mn-cs"/>
              </a:rPr>
              <a:t>Konzentration</a:t>
            </a:r>
            <a:br>
              <a:rPr kumimoji="0" lang="de-DE" sz="1800" b="1" i="0" u="none" strike="noStrike" kern="1200" cap="none" spc="0" normalizeH="0" baseline="0" noProof="0">
                <a:ln>
                  <a:noFill/>
                </a:ln>
                <a:solidFill>
                  <a:prstClr val="black"/>
                </a:solidFill>
                <a:effectLst/>
                <a:uLnTx/>
                <a:uFillTx/>
                <a:latin typeface="Calibri"/>
                <a:ea typeface="+mn-ea"/>
                <a:cs typeface="+mn-cs"/>
              </a:rPr>
            </a:br>
            <a:r>
              <a:rPr kumimoji="0" lang="de-DE" sz="1800" b="1" i="0" u="none" strike="noStrike" kern="1200" cap="none" spc="0" normalizeH="0" baseline="0" noProof="0">
                <a:ln>
                  <a:noFill/>
                </a:ln>
                <a:solidFill>
                  <a:prstClr val="black"/>
                </a:solidFill>
                <a:effectLst/>
                <a:uLnTx/>
                <a:uFillTx/>
                <a:latin typeface="Calibri"/>
                <a:ea typeface="+mn-ea"/>
                <a:cs typeface="+mn-cs"/>
              </a:rPr>
              <a:t>in 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prstClr val="black"/>
                </a:solidFill>
                <a:effectLst/>
                <a:uLnTx/>
                <a:uFillTx/>
                <a:latin typeface="Calibri"/>
                <a:ea typeface="+mn-ea"/>
                <a:cs typeface="+mn-cs"/>
              </a:rPr>
              <a:t>Atmosphäre</a:t>
            </a: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feld 24">
            <a:extLst>
              <a:ext uri="{FF2B5EF4-FFF2-40B4-BE49-F238E27FC236}">
                <a16:creationId xmlns:a16="http://schemas.microsoft.com/office/drawing/2014/main" id="{4CDBD2D7-32F8-7ECE-4A8B-2A1B97E16BB6}"/>
              </a:ext>
            </a:extLst>
          </p:cNvPr>
          <p:cNvSpPr txBox="1"/>
          <p:nvPr/>
        </p:nvSpPr>
        <p:spPr>
          <a:xfrm>
            <a:off x="993519" y="5605367"/>
            <a:ext cx="8194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FF4C41"/>
                </a:solidFill>
                <a:effectLst/>
                <a:uLnTx/>
                <a:uFillTx/>
                <a:latin typeface="Calibri"/>
                <a:ea typeface="+mn-ea"/>
                <a:cs typeface="+mn-cs"/>
              </a:rPr>
              <a:t>9,5 </a:t>
            </a:r>
            <a:r>
              <a:rPr kumimoji="0" lang="de-DE" sz="2000" b="1" i="0" u="none" strike="noStrike" kern="1200" cap="none" spc="0" normalizeH="0" baseline="0" noProof="0" err="1">
                <a:ln>
                  <a:noFill/>
                </a:ln>
                <a:solidFill>
                  <a:srgbClr val="FF4C41"/>
                </a:solidFill>
                <a:effectLst/>
                <a:uLnTx/>
                <a:uFillTx/>
                <a:latin typeface="Calibri"/>
                <a:ea typeface="+mn-ea"/>
                <a:cs typeface="+mn-cs"/>
              </a:rPr>
              <a:t>Gt</a:t>
            </a:r>
            <a:endParaRPr kumimoji="0" lang="de-DE" sz="2000" b="1" i="0" u="none" strike="noStrike" kern="1200" cap="none" spc="0" normalizeH="0" baseline="0" noProof="0">
              <a:ln>
                <a:noFill/>
              </a:ln>
              <a:solidFill>
                <a:srgbClr val="FF4C41"/>
              </a:solidFill>
              <a:effectLst/>
              <a:uLnTx/>
              <a:uFillTx/>
              <a:latin typeface="Calibri"/>
              <a:ea typeface="+mn-ea"/>
              <a:cs typeface="+mn-cs"/>
            </a:endParaRPr>
          </a:p>
        </p:txBody>
      </p:sp>
      <p:sp>
        <p:nvSpPr>
          <p:cNvPr id="26" name="Textfeld 25">
            <a:extLst>
              <a:ext uri="{FF2B5EF4-FFF2-40B4-BE49-F238E27FC236}">
                <a16:creationId xmlns:a16="http://schemas.microsoft.com/office/drawing/2014/main" id="{0DFB2F5A-DB65-830C-C8C4-2EEB3DC19C6A}"/>
              </a:ext>
            </a:extLst>
          </p:cNvPr>
          <p:cNvSpPr txBox="1"/>
          <p:nvPr/>
        </p:nvSpPr>
        <p:spPr>
          <a:xfrm>
            <a:off x="597092" y="3783287"/>
            <a:ext cx="171713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a:ln>
                  <a:noFill/>
                </a:ln>
                <a:solidFill>
                  <a:srgbClr val="FF4C41"/>
                </a:solidFill>
                <a:effectLst/>
                <a:uLnTx/>
                <a:uFillTx/>
                <a:latin typeface="Calibri"/>
                <a:ea typeface="+mn-ea"/>
                <a:cs typeface="+mn-cs"/>
              </a:rPr>
              <a:t>37,5 </a:t>
            </a:r>
            <a:r>
              <a:rPr kumimoji="0" lang="de-DE" sz="4000" b="1" i="0" u="none" strike="noStrike" kern="1200" cap="none" spc="0" normalizeH="0" baseline="0" noProof="0" err="1">
                <a:ln>
                  <a:noFill/>
                </a:ln>
                <a:solidFill>
                  <a:srgbClr val="FF4C41"/>
                </a:solidFill>
                <a:effectLst/>
                <a:uLnTx/>
                <a:uFillTx/>
                <a:latin typeface="Calibri"/>
                <a:ea typeface="+mn-ea"/>
                <a:cs typeface="+mn-cs"/>
              </a:rPr>
              <a:t>Gt</a:t>
            </a:r>
            <a:endParaRPr kumimoji="0" lang="de-DE" sz="4000" b="1" i="0" u="none" strike="noStrike" kern="1200" cap="none" spc="0" normalizeH="0" baseline="0" noProof="0">
              <a:ln>
                <a:noFill/>
              </a:ln>
              <a:solidFill>
                <a:srgbClr val="FF4C41"/>
              </a:solidFill>
              <a:effectLst/>
              <a:uLnTx/>
              <a:uFillTx/>
              <a:latin typeface="Calibri"/>
              <a:ea typeface="+mn-ea"/>
              <a:cs typeface="+mn-cs"/>
            </a:endParaRPr>
          </a:p>
        </p:txBody>
      </p:sp>
      <p:sp>
        <p:nvSpPr>
          <p:cNvPr id="27" name="Textfeld 26">
            <a:extLst>
              <a:ext uri="{FF2B5EF4-FFF2-40B4-BE49-F238E27FC236}">
                <a16:creationId xmlns:a16="http://schemas.microsoft.com/office/drawing/2014/main" id="{6877B0F7-9DC5-2B7D-86DD-76C27B4CB6A7}"/>
              </a:ext>
            </a:extLst>
          </p:cNvPr>
          <p:cNvSpPr txBox="1"/>
          <p:nvPr/>
        </p:nvSpPr>
        <p:spPr>
          <a:xfrm>
            <a:off x="10123723" y="5667972"/>
            <a:ext cx="11288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4F81BD"/>
                </a:solidFill>
                <a:effectLst/>
                <a:uLnTx/>
                <a:uFillTx/>
                <a:latin typeface="Calibri"/>
                <a:ea typeface="+mn-ea"/>
                <a:cs typeface="+mn-cs"/>
              </a:rPr>
              <a:t>315 PPM</a:t>
            </a:r>
          </a:p>
        </p:txBody>
      </p:sp>
      <p:sp>
        <p:nvSpPr>
          <p:cNvPr id="28" name="Textfeld 27">
            <a:extLst>
              <a:ext uri="{FF2B5EF4-FFF2-40B4-BE49-F238E27FC236}">
                <a16:creationId xmlns:a16="http://schemas.microsoft.com/office/drawing/2014/main" id="{9E415542-DAA4-6B57-DAA8-7F4BC794B3D7}"/>
              </a:ext>
            </a:extLst>
          </p:cNvPr>
          <p:cNvSpPr txBox="1"/>
          <p:nvPr/>
        </p:nvSpPr>
        <p:spPr>
          <a:xfrm>
            <a:off x="10088185" y="3954676"/>
            <a:ext cx="13163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4F81BD"/>
                </a:solidFill>
                <a:effectLst/>
                <a:uLnTx/>
                <a:uFillTx/>
                <a:latin typeface="Calibri"/>
                <a:ea typeface="+mn-ea"/>
                <a:cs typeface="+mn-cs"/>
              </a:rPr>
              <a:t>420 PPM</a:t>
            </a:r>
          </a:p>
        </p:txBody>
      </p:sp>
      <p:sp>
        <p:nvSpPr>
          <p:cNvPr id="2" name="Textfeld 1">
            <a:extLst>
              <a:ext uri="{FF2B5EF4-FFF2-40B4-BE49-F238E27FC236}">
                <a16:creationId xmlns:a16="http://schemas.microsoft.com/office/drawing/2014/main" id="{8B1537FB-A206-C92F-4C0E-9A861E51AE18}"/>
              </a:ext>
            </a:extLst>
          </p:cNvPr>
          <p:cNvSpPr txBox="1"/>
          <p:nvPr/>
        </p:nvSpPr>
        <p:spPr>
          <a:xfrm>
            <a:off x="2998207" y="6581001"/>
            <a:ext cx="2360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*Grafische Darstellung vereinfacht </a:t>
            </a:r>
          </a:p>
        </p:txBody>
      </p:sp>
      <p:sp>
        <p:nvSpPr>
          <p:cNvPr id="3" name="Foliennummernplatzhalter 2">
            <a:extLst>
              <a:ext uri="{FF2B5EF4-FFF2-40B4-BE49-F238E27FC236}">
                <a16:creationId xmlns:a16="http://schemas.microsoft.com/office/drawing/2014/main" id="{9E5AAD98-3E4F-C1A9-BD68-C5CAB5822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0055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E2C106D-6125-4E2E-D6D7-189A3A80E64D}"/>
              </a:ext>
            </a:extLst>
          </p:cNvPr>
          <p:cNvSpPr/>
          <p:nvPr/>
        </p:nvSpPr>
        <p:spPr>
          <a:xfrm>
            <a:off x="6512134" y="1843085"/>
            <a:ext cx="5379838" cy="4133849"/>
          </a:xfrm>
          <a:prstGeom prst="rect">
            <a:avLst/>
          </a:prstGeom>
          <a:solidFill>
            <a:schemeClr val="accent1">
              <a:alpha val="564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3250" name="Titel 1">
            <a:extLst>
              <a:ext uri="{FF2B5EF4-FFF2-40B4-BE49-F238E27FC236}">
                <a16:creationId xmlns:a16="http://schemas.microsoft.com/office/drawing/2014/main" id="{66B13BD6-BDF0-4832-BE16-C580F375E522}"/>
              </a:ext>
            </a:extLst>
          </p:cNvPr>
          <p:cNvSpPr>
            <a:spLocks noGrp="1"/>
          </p:cNvSpPr>
          <p:nvPr>
            <p:ph type="title"/>
          </p:nvPr>
        </p:nvSpPr>
        <p:spPr>
          <a:xfrm>
            <a:off x="609600" y="274638"/>
            <a:ext cx="10972800" cy="9398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br>
              <a:rPr lang="de-DE" altLang="de-DE" sz="2800" b="1" dirty="0"/>
            </a:br>
            <a:r>
              <a:rPr lang="de-DE" altLang="de-DE" sz="2800" b="1" dirty="0"/>
              <a:t>In der Langfassung des  IPPC-Berichts gibt es einen Hinweis auf die wichtige Funktion der Ozeane und Pflanzen bei der Absorption von CO</a:t>
            </a:r>
            <a:r>
              <a:rPr lang="de-DE" altLang="de-DE" sz="2800" b="1" baseline="-25000" dirty="0"/>
              <a:t>2</a:t>
            </a:r>
            <a:br>
              <a:rPr lang="de-DE" altLang="de-DE" sz="2800" b="1" dirty="0"/>
            </a:br>
            <a:endParaRPr lang="de-DE" altLang="de-DE" sz="2800" b="1" dirty="0"/>
          </a:p>
        </p:txBody>
      </p:sp>
      <p:pic>
        <p:nvPicPr>
          <p:cNvPr id="4" name="Inhaltsplatzhalter 3">
            <a:extLst>
              <a:ext uri="{FF2B5EF4-FFF2-40B4-BE49-F238E27FC236}">
                <a16:creationId xmlns:a16="http://schemas.microsoft.com/office/drawing/2014/main" id="{C1155F1F-CCA4-43C0-9B6C-FE339FC20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422" y="1843085"/>
            <a:ext cx="5457453" cy="3800475"/>
          </a:xfrm>
        </p:spPr>
      </p:pic>
      <p:sp>
        <p:nvSpPr>
          <p:cNvPr id="2" name="Textfeld 1">
            <a:extLst>
              <a:ext uri="{FF2B5EF4-FFF2-40B4-BE49-F238E27FC236}">
                <a16:creationId xmlns:a16="http://schemas.microsoft.com/office/drawing/2014/main" id="{DD60DA71-4EC0-8A02-DFDD-B68BDE5AA4F3}"/>
              </a:ext>
            </a:extLst>
          </p:cNvPr>
          <p:cNvSpPr txBox="1"/>
          <p:nvPr/>
        </p:nvSpPr>
        <p:spPr>
          <a:xfrm>
            <a:off x="6757993" y="2056725"/>
            <a:ext cx="490537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„Falls die Emission und die Aufnahme von CO2 gleich sind, stabilisiert sich die CO2-Konzentration.“ </a:t>
            </a:r>
            <a:br>
              <a:rPr kumimoji="0" lang="de-DE" sz="2400" b="0" i="0" u="none" strike="noStrike" kern="1200" cap="none" spc="0" normalizeH="0" baseline="0" noProof="0" dirty="0">
                <a:ln>
                  <a:noFill/>
                </a:ln>
                <a:solidFill>
                  <a:prstClr val="black"/>
                </a:solidFill>
                <a:effectLst/>
                <a:uLnTx/>
                <a:uFillTx/>
                <a:latin typeface="Calibri"/>
                <a:ea typeface="+mn-ea"/>
                <a:cs typeface="+mn-cs"/>
              </a:rPr>
            </a:br>
            <a:br>
              <a:rPr kumimoji="0" lang="de-DE" sz="2400" b="0" i="0" u="none" strike="noStrike" kern="1200" cap="none" spc="0" normalizeH="0" baseline="0" noProof="0" dirty="0">
                <a:ln>
                  <a:noFill/>
                </a:ln>
                <a:solidFill>
                  <a:prstClr val="black"/>
                </a:solidFill>
                <a:effectLst/>
                <a:uLnTx/>
                <a:uFillTx/>
                <a:latin typeface="Calibri"/>
                <a:ea typeface="+mn-ea"/>
                <a:cs typeface="+mn-cs"/>
              </a:rPr>
            </a:br>
            <a:r>
              <a:rPr kumimoji="0" lang="de-DE" sz="2400" b="0" i="0" u="none" strike="noStrike" kern="1200" cap="none" spc="0" normalizeH="0" baseline="0" noProof="0" dirty="0">
                <a:ln>
                  <a:noFill/>
                </a:ln>
                <a:solidFill>
                  <a:prstClr val="black"/>
                </a:solidFill>
                <a:effectLst/>
                <a:uLnTx/>
                <a:uFillTx/>
                <a:latin typeface="Calibri"/>
                <a:ea typeface="+mn-ea"/>
                <a:cs typeface="+mn-cs"/>
              </a:rPr>
              <a:t>Falls die CO2 Entfernung größer ist als die Emission, würde die Konzentration sinken.“</a:t>
            </a:r>
            <a:br>
              <a:rPr kumimoji="0" lang="de-DE" sz="2400" b="0" i="0" u="none" strike="noStrike" kern="1200" cap="none" spc="0" normalizeH="0" baseline="0" noProof="0" dirty="0">
                <a:ln>
                  <a:noFill/>
                </a:ln>
                <a:solidFill>
                  <a:prstClr val="black"/>
                </a:solidFill>
                <a:effectLst/>
                <a:uLnTx/>
                <a:uFillTx/>
                <a:latin typeface="Calibri"/>
                <a:ea typeface="+mn-ea"/>
                <a:cs typeface="+mn-cs"/>
              </a:rPr>
            </a:b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a:ea typeface="+mn-ea"/>
                <a:cs typeface="+mn-cs"/>
              </a:rPr>
              <a:t>IPCC,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Frequently</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asked</a:t>
            </a:r>
            <a:r>
              <a:rPr kumimoji="0" lang="de-DE" sz="2000" b="0" i="0" u="none" strike="noStrike" kern="1200" cap="none" spc="0" normalizeH="0" baseline="0" noProof="0" dirty="0">
                <a:ln>
                  <a:noFill/>
                </a:ln>
                <a:solidFill>
                  <a:prstClr val="black"/>
                </a:solidFill>
                <a:effectLst/>
                <a:uLnTx/>
                <a:uFillTx/>
                <a:latin typeface="Calibri"/>
                <a:ea typeface="+mn-ea"/>
                <a:cs typeface="+mn-cs"/>
              </a:rPr>
              <a:t> </a:t>
            </a:r>
            <a:r>
              <a:rPr kumimoji="0" lang="de-DE" sz="2000" b="0" i="0" u="none" strike="noStrike" kern="1200" cap="none" spc="0" normalizeH="0" baseline="0" noProof="0" dirty="0" err="1">
                <a:ln>
                  <a:noFill/>
                </a:ln>
                <a:solidFill>
                  <a:prstClr val="black"/>
                </a:solidFill>
                <a:effectLst/>
                <a:uLnTx/>
                <a:uFillTx/>
                <a:latin typeface="Calibri"/>
                <a:ea typeface="+mn-ea"/>
                <a:cs typeface="+mn-cs"/>
              </a:rPr>
              <a:t>questions</a:t>
            </a:r>
            <a:r>
              <a:rPr kumimoji="0" lang="de-DE" sz="2000" b="0" i="0" u="none" strike="noStrike" kern="1200" cap="none" spc="0" normalizeH="0" baseline="0" noProof="0" dirty="0">
                <a:ln>
                  <a:noFill/>
                </a:ln>
                <a:solidFill>
                  <a:prstClr val="black"/>
                </a:solidFill>
                <a:effectLst/>
                <a:uLnTx/>
                <a:uFillTx/>
                <a:latin typeface="Calibri"/>
                <a:ea typeface="+mn-ea"/>
                <a:cs typeface="+mn-cs"/>
              </a:rPr>
              <a:t>, 5-120,5-184</a:t>
            </a:r>
            <a:br>
              <a:rPr kumimoji="0" lang="de-DE" sz="2400" b="0" i="0" u="none" strike="noStrike" kern="1200" cap="none" spc="0" normalizeH="0" baseline="0" noProof="0" dirty="0">
                <a:ln>
                  <a:noFill/>
                </a:ln>
                <a:solidFill>
                  <a:prstClr val="black"/>
                </a:solidFill>
                <a:effectLst/>
                <a:uLnTx/>
                <a:uFillTx/>
                <a:latin typeface="Calibri"/>
                <a:ea typeface="+mn-ea"/>
                <a:cs typeface="+mn-cs"/>
              </a:rPr>
            </a:b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reieck 2">
            <a:extLst>
              <a:ext uri="{FF2B5EF4-FFF2-40B4-BE49-F238E27FC236}">
                <a16:creationId xmlns:a16="http://schemas.microsoft.com/office/drawing/2014/main" id="{8042B553-02FB-B7D2-7344-FA7770908E0F}"/>
              </a:ext>
            </a:extLst>
          </p:cNvPr>
          <p:cNvSpPr/>
          <p:nvPr/>
        </p:nvSpPr>
        <p:spPr>
          <a:xfrm rot="16200000">
            <a:off x="2929706" y="1205679"/>
            <a:ext cx="656821" cy="5961520"/>
          </a:xfrm>
          <a:prstGeom prst="triangle">
            <a:avLst>
              <a:gd name="adj" fmla="val 100000"/>
            </a:avLst>
          </a:prstGeom>
          <a:noFill/>
          <a:ln w="38100">
            <a:solidFill>
              <a:srgbClr val="FF2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feld 4">
            <a:extLst>
              <a:ext uri="{FF2B5EF4-FFF2-40B4-BE49-F238E27FC236}">
                <a16:creationId xmlns:a16="http://schemas.microsoft.com/office/drawing/2014/main" id="{E82B6E9A-15A1-68D5-738B-6916B8BAF3EE}"/>
              </a:ext>
            </a:extLst>
          </p:cNvPr>
          <p:cNvSpPr txBox="1"/>
          <p:nvPr/>
        </p:nvSpPr>
        <p:spPr>
          <a:xfrm>
            <a:off x="6512134" y="6001068"/>
            <a:ext cx="537983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a:t>
            </a:r>
            <a:br>
              <a:rPr kumimoji="0" lang="de-DE" sz="1400" b="0" i="0" u="none" strike="noStrike" kern="1200" cap="none" spc="0" normalizeH="0" baseline="0" noProof="0" dirty="0">
                <a:ln>
                  <a:noFill/>
                </a:ln>
                <a:solidFill>
                  <a:srgbClr val="0000FF"/>
                </a:solidFill>
                <a:effectLst/>
                <a:uLnTx/>
                <a:uFillTx/>
                <a:latin typeface="Calibri"/>
                <a:ea typeface="+mn-ea"/>
                <a:cs typeface="+mn-cs"/>
                <a:hlinkClick r:id="rId3">
                  <a:extLst>
                    <a:ext uri="{A12FA001-AC4F-418D-AE19-62706E023703}">
                      <ahyp:hlinkClr xmlns:ahyp="http://schemas.microsoft.com/office/drawing/2018/hyperlinkcolor" val="tx"/>
                    </a:ext>
                  </a:extLst>
                </a:hlinkClick>
              </a:rPr>
            </a:br>
            <a:r>
              <a:rPr kumimoji="0" lang="de-DE" sz="1400" b="0" i="0" u="none" strike="noStrike" kern="1200" cap="none" spc="0" normalizeH="0" baseline="0" noProof="0" dirty="0">
                <a:ln>
                  <a:noFill/>
                </a:ln>
                <a:solidFill>
                  <a:srgbClr val="0000FF"/>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https://www.ipcc.ch/report/ar6/wg1/downloads/faqs/IPCC_AR6_WGI_FAQs.pdf</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1">
            <a:extLst>
              <a:ext uri="{FF2B5EF4-FFF2-40B4-BE49-F238E27FC236}">
                <a16:creationId xmlns:a16="http://schemas.microsoft.com/office/drawing/2014/main" id="{2AC8325D-7442-1628-2AD6-2A87D80EF2D2}"/>
              </a:ext>
            </a:extLst>
          </p:cNvPr>
          <p:cNvSpPr txBox="1">
            <a:spLocks noChangeArrowheads="1"/>
          </p:cNvSpPr>
          <p:nvPr/>
        </p:nvSpPr>
        <p:spPr bwMode="auto">
          <a:xfrm>
            <a:off x="999498" y="6119078"/>
            <a:ext cx="219194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Quelle: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Globalcarbonproject.org</a:t>
            </a: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2022</a:t>
            </a:r>
          </a:p>
        </p:txBody>
      </p:sp>
      <p:sp>
        <p:nvSpPr>
          <p:cNvPr id="8" name="Foliennummernplatzhalter 7">
            <a:extLst>
              <a:ext uri="{FF2B5EF4-FFF2-40B4-BE49-F238E27FC236}">
                <a16:creationId xmlns:a16="http://schemas.microsoft.com/office/drawing/2014/main" id="{F7750997-68A3-1E37-AD3B-860B4E276B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756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Bild 8" descr="Bildergebnis für greening of the earth">
            <a:extLst>
              <a:ext uri="{FF2B5EF4-FFF2-40B4-BE49-F238E27FC236}">
                <a16:creationId xmlns:a16="http://schemas.microsoft.com/office/drawing/2014/main" id="{2C0B131E-BB25-43D9-8B92-36555555555D}"/>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1490" y="1313618"/>
            <a:ext cx="10787604" cy="4676172"/>
          </a:xfrm>
        </p:spPr>
      </p:pic>
      <p:sp>
        <p:nvSpPr>
          <p:cNvPr id="55300" name="Textfeld 1">
            <a:extLst>
              <a:ext uri="{FF2B5EF4-FFF2-40B4-BE49-F238E27FC236}">
                <a16:creationId xmlns:a16="http://schemas.microsoft.com/office/drawing/2014/main" id="{D00E0739-F98D-4C4C-A5A0-4EF8AF04EEB7}"/>
              </a:ext>
            </a:extLst>
          </p:cNvPr>
          <p:cNvSpPr txBox="1">
            <a:spLocks noChangeArrowheads="1"/>
          </p:cNvSpPr>
          <p:nvPr/>
        </p:nvSpPr>
        <p:spPr bwMode="auto">
          <a:xfrm>
            <a:off x="8228838" y="6234112"/>
            <a:ext cx="3527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Myneni,Boston</a:t>
            </a:r>
            <a: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University 2016</a:t>
            </a:r>
          </a:p>
        </p:txBody>
      </p:sp>
      <p:sp>
        <p:nvSpPr>
          <p:cNvPr id="2" name="Textfeld 1">
            <a:extLst>
              <a:ext uri="{FF2B5EF4-FFF2-40B4-BE49-F238E27FC236}">
                <a16:creationId xmlns:a16="http://schemas.microsoft.com/office/drawing/2014/main" id="{D8C08455-E573-4789-B8C0-2CF5C1D54910}"/>
              </a:ext>
            </a:extLst>
          </p:cNvPr>
          <p:cNvSpPr txBox="1"/>
          <p:nvPr/>
        </p:nvSpPr>
        <p:spPr>
          <a:xfrm>
            <a:off x="682906" y="5864006"/>
            <a:ext cx="43983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Blattwachstum von 1982 -2009</a:t>
            </a:r>
          </a:p>
        </p:txBody>
      </p:sp>
      <p:sp>
        <p:nvSpPr>
          <p:cNvPr id="4" name="Titel 1">
            <a:extLst>
              <a:ext uri="{FF2B5EF4-FFF2-40B4-BE49-F238E27FC236}">
                <a16:creationId xmlns:a16="http://schemas.microsoft.com/office/drawing/2014/main" id="{82204CC5-4EE2-F012-D455-E327DF8A44EA}"/>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prstClr val="black"/>
                </a:solidFill>
                <a:effectLst/>
                <a:uLnTx/>
                <a:uFillTx/>
                <a:latin typeface="Calibri"/>
                <a:ea typeface="+mj-ea"/>
                <a:cs typeface="+mj-cs"/>
              </a:rPr>
              <a:t>Die Konsequenz: Die Erde wird grüner, die Vegetation nimmt zu</a:t>
            </a:r>
          </a:p>
        </p:txBody>
      </p:sp>
      <p:sp>
        <p:nvSpPr>
          <p:cNvPr id="3" name="Foliennummernplatzhalter 2">
            <a:extLst>
              <a:ext uri="{FF2B5EF4-FFF2-40B4-BE49-F238E27FC236}">
                <a16:creationId xmlns:a16="http://schemas.microsoft.com/office/drawing/2014/main" id="{D9552F03-3A44-EC30-775C-81BB1425BE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7564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Wolke, Planet, Erde, Kugel enthält.&#10;&#10;Automatisch generierte Beschreibung">
            <a:extLst>
              <a:ext uri="{FF2B5EF4-FFF2-40B4-BE49-F238E27FC236}">
                <a16:creationId xmlns:a16="http://schemas.microsoft.com/office/drawing/2014/main" id="{ADBBA9DF-1222-C0FF-D6BC-E46809E11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631" y="1258399"/>
            <a:ext cx="6260089" cy="5602780"/>
          </a:xfrm>
          <a:prstGeom prst="rect">
            <a:avLst/>
          </a:prstGeom>
          <a:noFill/>
        </p:spPr>
      </p:pic>
      <p:sp>
        <p:nvSpPr>
          <p:cNvPr id="9" name="Titel 1">
            <a:extLst>
              <a:ext uri="{FF2B5EF4-FFF2-40B4-BE49-F238E27FC236}">
                <a16:creationId xmlns:a16="http://schemas.microsoft.com/office/drawing/2014/main" id="{F473498B-7F04-D2D6-5362-BBCB08D53E7A}"/>
              </a:ext>
            </a:extLst>
          </p:cNvPr>
          <p:cNvSpPr>
            <a:spLocks noGrp="1"/>
          </p:cNvSpPr>
          <p:nvPr>
            <p:ph type="title"/>
          </p:nvPr>
        </p:nvSpPr>
        <p:spPr>
          <a:xfrm>
            <a:off x="609600" y="188911"/>
            <a:ext cx="10972800" cy="1143000"/>
          </a:xfrm>
        </p:spPr>
        <p:txBody>
          <a:bodyPr/>
          <a:lstStyle/>
          <a:p>
            <a:r>
              <a:rPr lang="de-DE" sz="2800" b="1" dirty="0"/>
              <a:t>Rd. 55 % der CO2-Emissionen auf der Erde werden durch die Ozeane und </a:t>
            </a:r>
            <a:br>
              <a:rPr lang="de-DE" sz="2800" b="1" dirty="0"/>
            </a:br>
            <a:r>
              <a:rPr lang="de-DE" sz="2800" b="1" dirty="0"/>
              <a:t>die Pflanzenwelt absorbiert – unabhängig vom Volumen der Emissionen</a:t>
            </a:r>
          </a:p>
        </p:txBody>
      </p:sp>
      <p:sp>
        <p:nvSpPr>
          <p:cNvPr id="21" name="AutoShape 278">
            <a:extLst>
              <a:ext uri="{FF2B5EF4-FFF2-40B4-BE49-F238E27FC236}">
                <a16:creationId xmlns:a16="http://schemas.microsoft.com/office/drawing/2014/main" id="{90957427-AA08-6C12-3F4E-197DC63612A9}"/>
              </a:ext>
            </a:extLst>
          </p:cNvPr>
          <p:cNvSpPr>
            <a:spLocks noChangeArrowheads="1"/>
          </p:cNvSpPr>
          <p:nvPr/>
        </p:nvSpPr>
        <p:spPr bwMode="auto">
          <a:xfrm>
            <a:off x="5534368" y="3230915"/>
            <a:ext cx="1257287" cy="2569810"/>
          </a:xfrm>
          <a:prstGeom prst="can">
            <a:avLst>
              <a:gd name="adj" fmla="val 25000"/>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+ 39,7 </a:t>
            </a:r>
            <a:r>
              <a:rPr kumimoji="0" lang="de-DE" sz="2000" b="1" i="0" u="none" strike="noStrike" kern="1200" cap="none" spc="0" normalizeH="0" baseline="0" noProof="0" dirty="0" err="1">
                <a:ln>
                  <a:noFill/>
                </a:ln>
                <a:solidFill>
                  <a:prstClr val="white"/>
                </a:solidFill>
                <a:effectLst/>
                <a:uLnTx/>
                <a:uFillTx/>
                <a:latin typeface="Calibri"/>
                <a:ea typeface="+mn-ea"/>
                <a:cs typeface="+mn-cs"/>
              </a:rPr>
              <a:t>Gt</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CO</a:t>
            </a:r>
            <a:r>
              <a:rPr kumimoji="0" lang="de-DE" sz="1600" b="1" i="0" u="none" strike="noStrike" kern="1200" cap="none" spc="0" normalizeH="0" baseline="-25000" noProof="0" dirty="0">
                <a:ln>
                  <a:noFill/>
                </a:ln>
                <a:solidFill>
                  <a:prstClr val="white"/>
                </a:solidFill>
                <a:effectLst/>
                <a:uLnTx/>
                <a:uFillTx/>
                <a:latin typeface="Calibri"/>
                <a:ea typeface="+mn-ea"/>
                <a:cs typeface="+mn-cs"/>
              </a:rPr>
              <a:t>2</a:t>
            </a:r>
            <a:r>
              <a:rPr kumimoji="0" lang="de-DE" sz="1600" b="1" i="0" u="none" strike="noStrike" kern="1200" cap="none" spc="0" normalizeH="0" baseline="0" noProof="0" dirty="0">
                <a:ln>
                  <a:noFill/>
                </a:ln>
                <a:solidFill>
                  <a:prstClr val="white"/>
                </a:solidFill>
                <a:effectLst/>
                <a:uLnTx/>
                <a:uFillTx/>
                <a:latin typeface="Calibri"/>
                <a:ea typeface="+mn-ea"/>
                <a:cs typeface="+mn-cs"/>
              </a:rPr>
              <a:t> - </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Emissionen</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auf der </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Erde</a:t>
            </a:r>
            <a:endParaRPr kumimoji="0" lang="de-DE"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feld 1">
            <a:extLst>
              <a:ext uri="{FF2B5EF4-FFF2-40B4-BE49-F238E27FC236}">
                <a16:creationId xmlns:a16="http://schemas.microsoft.com/office/drawing/2014/main" id="{8B1537FB-A206-C92F-4C0E-9A861E51AE18}"/>
              </a:ext>
            </a:extLst>
          </p:cNvPr>
          <p:cNvSpPr txBox="1"/>
          <p:nvPr/>
        </p:nvSpPr>
        <p:spPr>
          <a:xfrm>
            <a:off x="2998207" y="6581001"/>
            <a:ext cx="2360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*Grafische Darstellung vereinfacht </a:t>
            </a:r>
          </a:p>
        </p:txBody>
      </p:sp>
      <p:sp>
        <p:nvSpPr>
          <p:cNvPr id="4" name="180-Grad-Pfeil 3">
            <a:extLst>
              <a:ext uri="{FF2B5EF4-FFF2-40B4-BE49-F238E27FC236}">
                <a16:creationId xmlns:a16="http://schemas.microsoft.com/office/drawing/2014/main" id="{56897187-EED9-DBC8-EB79-46BFA4AB784B}"/>
              </a:ext>
            </a:extLst>
          </p:cNvPr>
          <p:cNvSpPr/>
          <p:nvPr/>
        </p:nvSpPr>
        <p:spPr>
          <a:xfrm flipH="1">
            <a:off x="4394487" y="2337434"/>
            <a:ext cx="1475576" cy="1452572"/>
          </a:xfrm>
          <a:prstGeom prst="uturn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Foliennummernplatzhalter 4">
            <a:extLst>
              <a:ext uri="{FF2B5EF4-FFF2-40B4-BE49-F238E27FC236}">
                <a16:creationId xmlns:a16="http://schemas.microsoft.com/office/drawing/2014/main" id="{3A6B374A-BF3B-4CF6-4098-92143F92AB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AutoShape 278">
            <a:extLst>
              <a:ext uri="{FF2B5EF4-FFF2-40B4-BE49-F238E27FC236}">
                <a16:creationId xmlns:a16="http://schemas.microsoft.com/office/drawing/2014/main" id="{1B9ACB2B-8CA2-7426-1521-192D2FAC768C}"/>
              </a:ext>
            </a:extLst>
          </p:cNvPr>
          <p:cNvSpPr>
            <a:spLocks noChangeArrowheads="1"/>
          </p:cNvSpPr>
          <p:nvPr/>
        </p:nvSpPr>
        <p:spPr bwMode="auto">
          <a:xfrm>
            <a:off x="4097577" y="3359797"/>
            <a:ext cx="1257287" cy="957068"/>
          </a:xfrm>
          <a:prstGeom prst="can">
            <a:avLst>
              <a:gd name="adj" fmla="val 25000"/>
            </a:avLst>
          </a:prstGeom>
          <a:solidFill>
            <a:schemeClr val="tx2">
              <a:lumMod val="50000"/>
              <a:alpha val="50000"/>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-10,5</a:t>
            </a:r>
            <a:br>
              <a:rPr kumimoji="0" lang="de-DE" sz="2000" b="0" i="0" u="none" strike="noStrike" kern="1200" cap="none" spc="0" normalizeH="0" baseline="0" noProof="0" dirty="0">
                <a:ln>
                  <a:noFill/>
                </a:ln>
                <a:solidFill>
                  <a:prstClr val="white"/>
                </a:solidFill>
                <a:effectLst/>
                <a:uLnTx/>
                <a:uFillTx/>
                <a:latin typeface="Calibri"/>
                <a:ea typeface="+mn-ea"/>
                <a:cs typeface="+mn-cs"/>
              </a:rPr>
            </a:b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0"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a:ln>
                  <a:noFill/>
                </a:ln>
                <a:solidFill>
                  <a:prstClr val="white"/>
                </a:solidFill>
                <a:effectLst/>
                <a:uLnTx/>
                <a:uFillTx/>
                <a:latin typeface="Calibri"/>
                <a:ea typeface="+mn-ea"/>
                <a:cs typeface="+mn-cs"/>
              </a:rPr>
              <a:t>CO</a:t>
            </a:r>
            <a:r>
              <a:rPr kumimoji="0" lang="de-DE" sz="2000" b="1" i="0" u="none" strike="noStrike" kern="1200" cap="none" spc="0" normalizeH="0" baseline="-25000" noProof="0" dirty="0">
                <a:ln>
                  <a:noFill/>
                </a:ln>
                <a:solidFill>
                  <a:prstClr val="white"/>
                </a:solidFill>
                <a:effectLst/>
                <a:uLnTx/>
                <a:uFillTx/>
                <a:latin typeface="Calibri"/>
                <a:ea typeface="+mn-ea"/>
                <a:cs typeface="+mn-cs"/>
              </a:rPr>
              <a:t>2</a:t>
            </a:r>
            <a:endParaRPr kumimoji="0" lang="de-D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feld 6">
            <a:extLst>
              <a:ext uri="{FF2B5EF4-FFF2-40B4-BE49-F238E27FC236}">
                <a16:creationId xmlns:a16="http://schemas.microsoft.com/office/drawing/2014/main" id="{56D14B0C-EE49-4117-B09D-BFC7723D7F6F}"/>
              </a:ext>
            </a:extLst>
          </p:cNvPr>
          <p:cNvSpPr txBox="1"/>
          <p:nvPr/>
        </p:nvSpPr>
        <p:spPr>
          <a:xfrm>
            <a:off x="4122657" y="4194344"/>
            <a:ext cx="120885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absorbieren</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die Ozeane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AutoShape 278">
            <a:extLst>
              <a:ext uri="{FF2B5EF4-FFF2-40B4-BE49-F238E27FC236}">
                <a16:creationId xmlns:a16="http://schemas.microsoft.com/office/drawing/2014/main" id="{107066F0-89D1-9134-99F5-82018501BDED}"/>
              </a:ext>
            </a:extLst>
          </p:cNvPr>
          <p:cNvSpPr>
            <a:spLocks noChangeArrowheads="1"/>
          </p:cNvSpPr>
          <p:nvPr/>
        </p:nvSpPr>
        <p:spPr bwMode="auto">
          <a:xfrm>
            <a:off x="6871854" y="3257991"/>
            <a:ext cx="1257287" cy="1143000"/>
          </a:xfrm>
          <a:prstGeom prst="can">
            <a:avLst>
              <a:gd name="adj" fmla="val 25000"/>
            </a:avLst>
          </a:prstGeom>
          <a:solidFill>
            <a:schemeClr val="accent3">
              <a:alpha val="50000"/>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-11,4</a:t>
            </a:r>
            <a:br>
              <a:rPr kumimoji="0" lang="de-DE" sz="2000" b="0" i="0" u="none" strike="noStrike" kern="1200" cap="none" spc="0" normalizeH="0" baseline="0" noProof="0" dirty="0">
                <a:ln>
                  <a:noFill/>
                </a:ln>
                <a:solidFill>
                  <a:prstClr val="white"/>
                </a:solidFill>
                <a:effectLst/>
                <a:uLnTx/>
                <a:uFillTx/>
                <a:latin typeface="Calibri"/>
                <a:ea typeface="+mn-ea"/>
                <a:cs typeface="+mn-cs"/>
              </a:rPr>
            </a:b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0"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a:ln>
                  <a:noFill/>
                </a:ln>
                <a:solidFill>
                  <a:prstClr val="white"/>
                </a:solidFill>
                <a:effectLst/>
                <a:uLnTx/>
                <a:uFillTx/>
                <a:latin typeface="Calibri"/>
                <a:ea typeface="+mn-ea"/>
                <a:cs typeface="+mn-cs"/>
              </a:rPr>
              <a:t>CO</a:t>
            </a:r>
            <a:r>
              <a:rPr kumimoji="0" lang="de-DE" sz="2000" b="1" i="0" u="none" strike="noStrike" kern="1200" cap="none" spc="0" normalizeH="0" baseline="-25000" noProof="0" dirty="0">
                <a:ln>
                  <a:noFill/>
                </a:ln>
                <a:solidFill>
                  <a:prstClr val="white"/>
                </a:solidFill>
                <a:effectLst/>
                <a:uLnTx/>
                <a:uFillTx/>
                <a:latin typeface="Calibri"/>
                <a:ea typeface="+mn-ea"/>
                <a:cs typeface="+mn-cs"/>
              </a:rPr>
              <a:t>2</a:t>
            </a:r>
            <a:endParaRPr kumimoji="0" lang="de-D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0BDCAD60-BED0-C725-2EEA-2E01142BB1E9}"/>
              </a:ext>
            </a:extLst>
          </p:cNvPr>
          <p:cNvSpPr txBox="1"/>
          <p:nvPr/>
        </p:nvSpPr>
        <p:spPr>
          <a:xfrm>
            <a:off x="6903431" y="4273039"/>
            <a:ext cx="122270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absorbieren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die Pflanzen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180-Grad-Pfeil 12">
            <a:extLst>
              <a:ext uri="{FF2B5EF4-FFF2-40B4-BE49-F238E27FC236}">
                <a16:creationId xmlns:a16="http://schemas.microsoft.com/office/drawing/2014/main" id="{75D58305-ABC6-E9B6-769D-0B448F991A7E}"/>
              </a:ext>
            </a:extLst>
          </p:cNvPr>
          <p:cNvSpPr/>
          <p:nvPr/>
        </p:nvSpPr>
        <p:spPr>
          <a:xfrm>
            <a:off x="6399485" y="2346959"/>
            <a:ext cx="1452238" cy="1452572"/>
          </a:xfrm>
          <a:prstGeom prst="uturn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Pfeil nach oben 13">
            <a:extLst>
              <a:ext uri="{FF2B5EF4-FFF2-40B4-BE49-F238E27FC236}">
                <a16:creationId xmlns:a16="http://schemas.microsoft.com/office/drawing/2014/main" id="{FA8131DF-2018-8FF0-C424-F351E57975C5}"/>
              </a:ext>
            </a:extLst>
          </p:cNvPr>
          <p:cNvSpPr/>
          <p:nvPr/>
        </p:nvSpPr>
        <p:spPr>
          <a:xfrm>
            <a:off x="5787192" y="2228850"/>
            <a:ext cx="708548" cy="874436"/>
          </a:xfrm>
          <a:prstGeom prst="up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feld 14">
            <a:extLst>
              <a:ext uri="{FF2B5EF4-FFF2-40B4-BE49-F238E27FC236}">
                <a16:creationId xmlns:a16="http://schemas.microsoft.com/office/drawing/2014/main" id="{CAFFAD9B-9614-5EBC-632F-903177F23D5A}"/>
              </a:ext>
            </a:extLst>
          </p:cNvPr>
          <p:cNvSpPr txBox="1"/>
          <p:nvPr/>
        </p:nvSpPr>
        <p:spPr>
          <a:xfrm>
            <a:off x="14291" y="1258398"/>
            <a:ext cx="2983916" cy="1479503"/>
          </a:xfrm>
          <a:prstGeom prst="rect">
            <a:avLst/>
          </a:prstGeom>
          <a:solidFill>
            <a:schemeClr val="tx2">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Absorption von CO2</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durch die Ozeane</a:t>
            </a:r>
          </a:p>
        </p:txBody>
      </p:sp>
      <p:sp>
        <p:nvSpPr>
          <p:cNvPr id="18" name="Textfeld 17">
            <a:extLst>
              <a:ext uri="{FF2B5EF4-FFF2-40B4-BE49-F238E27FC236}">
                <a16:creationId xmlns:a16="http://schemas.microsoft.com/office/drawing/2014/main" id="{5BEB6791-AB49-C49F-CC9E-21B9F2AFB4DA}"/>
              </a:ext>
            </a:extLst>
          </p:cNvPr>
          <p:cNvSpPr txBox="1"/>
          <p:nvPr/>
        </p:nvSpPr>
        <p:spPr>
          <a:xfrm>
            <a:off x="9229721" y="1258400"/>
            <a:ext cx="2969630" cy="1512246"/>
          </a:xfrm>
          <a:prstGeom prst="rect">
            <a:avLst/>
          </a:prstGeom>
          <a:solidFill>
            <a:schemeClr val="accent3">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Absorption von CO2</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durch die Pflanzenwelt</a:t>
            </a:r>
          </a:p>
        </p:txBody>
      </p:sp>
      <p:sp>
        <p:nvSpPr>
          <p:cNvPr id="20" name="AutoShape 278">
            <a:extLst>
              <a:ext uri="{FF2B5EF4-FFF2-40B4-BE49-F238E27FC236}">
                <a16:creationId xmlns:a16="http://schemas.microsoft.com/office/drawing/2014/main" id="{A1BF8C67-F2DC-71E0-6B3D-22C3711998E1}"/>
              </a:ext>
            </a:extLst>
          </p:cNvPr>
          <p:cNvSpPr>
            <a:spLocks noChangeArrowheads="1"/>
          </p:cNvSpPr>
          <p:nvPr/>
        </p:nvSpPr>
        <p:spPr bwMode="auto">
          <a:xfrm>
            <a:off x="811089" y="3658659"/>
            <a:ext cx="1486242" cy="1677310"/>
          </a:xfrm>
          <a:prstGeom prst="can">
            <a:avLst>
              <a:gd name="adj" fmla="val 25000"/>
            </a:avLst>
          </a:prstGeom>
          <a:no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F497D"/>
                </a:solidFill>
                <a:effectLst/>
                <a:uLnTx/>
                <a:uFillTx/>
                <a:latin typeface="Calibri"/>
                <a:ea typeface="+mn-ea"/>
                <a:cs typeface="+mn-cs"/>
              </a:rPr>
              <a:t>-10,5</a:t>
            </a:r>
            <a:br>
              <a:rPr kumimoji="0" lang="de-DE" sz="3200" b="1" i="0" u="none" strike="noStrike" kern="1200" cap="none" spc="0" normalizeH="0" baseline="0" noProof="0" dirty="0">
                <a:ln>
                  <a:noFill/>
                </a:ln>
                <a:solidFill>
                  <a:srgbClr val="1F497D"/>
                </a:solidFill>
                <a:effectLst/>
                <a:uLnTx/>
                <a:uFillTx/>
                <a:latin typeface="Calibri"/>
                <a:ea typeface="+mn-ea"/>
                <a:cs typeface="+mn-cs"/>
              </a:rPr>
            </a:br>
            <a:r>
              <a:rPr kumimoji="0" lang="de-DE" sz="3200" b="1" i="0" u="none" strike="noStrike" kern="1200" cap="none" spc="0" normalizeH="0" baseline="0" noProof="0" dirty="0">
                <a:ln>
                  <a:noFill/>
                </a:ln>
                <a:solidFill>
                  <a:srgbClr val="1F497D"/>
                </a:solidFill>
                <a:effectLst/>
                <a:uLnTx/>
                <a:uFillTx/>
                <a:latin typeface="Calibri"/>
                <a:ea typeface="+mn-ea"/>
                <a:cs typeface="+mn-cs"/>
              </a:rPr>
              <a:t> </a:t>
            </a:r>
            <a:r>
              <a:rPr kumimoji="0" lang="de-DE" sz="3200" b="1" i="0" u="none" strike="noStrike" kern="1200" cap="none" spc="0" normalizeH="0" baseline="0" noProof="0" dirty="0" err="1">
                <a:ln>
                  <a:noFill/>
                </a:ln>
                <a:solidFill>
                  <a:srgbClr val="1F497D"/>
                </a:solidFill>
                <a:effectLst/>
                <a:uLnTx/>
                <a:uFillTx/>
                <a:latin typeface="Calibri"/>
                <a:ea typeface="+mn-ea"/>
                <a:cs typeface="+mn-cs"/>
              </a:rPr>
              <a:t>Gt</a:t>
            </a:r>
            <a:r>
              <a:rPr kumimoji="0" lang="de-DE" sz="3200" b="1" i="0" u="none" strike="noStrike" kern="1200" cap="none" spc="0" normalizeH="0" baseline="0" noProof="0" dirty="0">
                <a:ln>
                  <a:noFill/>
                </a:ln>
                <a:solidFill>
                  <a:srgbClr val="1F497D"/>
                </a:solidFill>
                <a:effectLst/>
                <a:uLnTx/>
                <a:uFillTx/>
                <a:latin typeface="Calibri"/>
                <a:ea typeface="+mn-ea"/>
                <a:cs typeface="+mn-cs"/>
              </a:rPr>
              <a:t> </a:t>
            </a:r>
            <a:br>
              <a:rPr kumimoji="0" lang="de-DE" sz="3200" b="1" i="0" u="none" strike="noStrike" kern="1200" cap="none" spc="0" normalizeH="0" baseline="0" noProof="0" dirty="0">
                <a:ln>
                  <a:noFill/>
                </a:ln>
                <a:solidFill>
                  <a:srgbClr val="1F497D"/>
                </a:solidFill>
                <a:effectLst/>
                <a:uLnTx/>
                <a:uFillTx/>
                <a:latin typeface="Calibri"/>
                <a:ea typeface="+mn-ea"/>
                <a:cs typeface="+mn-cs"/>
              </a:rPr>
            </a:br>
            <a:r>
              <a:rPr kumimoji="0" lang="de-DE" sz="3200" b="1" i="0" u="none" strike="noStrike" kern="1200" cap="none" spc="0" normalizeH="0" baseline="0" noProof="0" dirty="0">
                <a:ln>
                  <a:noFill/>
                </a:ln>
                <a:solidFill>
                  <a:srgbClr val="1F497D"/>
                </a:solidFill>
                <a:effectLst/>
                <a:uLnTx/>
                <a:uFillTx/>
                <a:latin typeface="Calibri"/>
                <a:ea typeface="+mn-ea"/>
                <a:cs typeface="+mn-cs"/>
              </a:rPr>
              <a:t>CO</a:t>
            </a:r>
            <a:r>
              <a:rPr kumimoji="0" lang="de-DE" sz="3200" b="1" i="0" u="none" strike="noStrike" kern="1200" cap="none" spc="0" normalizeH="0" baseline="-25000" noProof="0" dirty="0">
                <a:ln>
                  <a:noFill/>
                </a:ln>
                <a:solidFill>
                  <a:srgbClr val="1F497D"/>
                </a:solidFill>
                <a:effectLst/>
                <a:uLnTx/>
                <a:uFillTx/>
                <a:latin typeface="Calibri"/>
                <a:ea typeface="+mn-ea"/>
                <a:cs typeface="+mn-cs"/>
              </a:rPr>
              <a:t>2</a:t>
            </a:r>
            <a:endParaRPr kumimoji="0" lang="de-DE" sz="3200" b="1" i="0" u="none" strike="noStrike" kern="1200" cap="none" spc="0" normalizeH="0" baseline="0" noProof="0" dirty="0">
              <a:ln>
                <a:noFill/>
              </a:ln>
              <a:solidFill>
                <a:srgbClr val="1F497D"/>
              </a:solidFill>
              <a:effectLst/>
              <a:uLnTx/>
              <a:uFillTx/>
              <a:latin typeface="Calibri"/>
              <a:ea typeface="+mn-ea"/>
              <a:cs typeface="+mn-cs"/>
            </a:endParaRPr>
          </a:p>
        </p:txBody>
      </p:sp>
      <p:sp>
        <p:nvSpPr>
          <p:cNvPr id="24" name="AutoShape 278">
            <a:extLst>
              <a:ext uri="{FF2B5EF4-FFF2-40B4-BE49-F238E27FC236}">
                <a16:creationId xmlns:a16="http://schemas.microsoft.com/office/drawing/2014/main" id="{B3460407-6933-4ED8-7F1A-A9CE1EBE43CC}"/>
              </a:ext>
            </a:extLst>
          </p:cNvPr>
          <p:cNvSpPr>
            <a:spLocks noChangeArrowheads="1"/>
          </p:cNvSpPr>
          <p:nvPr/>
        </p:nvSpPr>
        <p:spPr bwMode="auto">
          <a:xfrm>
            <a:off x="10049545" y="3730097"/>
            <a:ext cx="1486242" cy="1677310"/>
          </a:xfrm>
          <a:prstGeom prst="can">
            <a:avLst>
              <a:gd name="adj" fmla="val 25000"/>
            </a:avLst>
          </a:prstGeom>
          <a:no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800" b="1" i="0" u="none" strike="noStrike" kern="1200" cap="none" spc="0" normalizeH="0" baseline="0" noProof="0" dirty="0">
                <a:ln>
                  <a:noFill/>
                </a:ln>
                <a:solidFill>
                  <a:srgbClr val="9BBB59"/>
                </a:solidFill>
                <a:effectLst/>
                <a:uLnTx/>
                <a:uFillTx/>
                <a:latin typeface="Calibri"/>
                <a:ea typeface="+mn-ea"/>
                <a:cs typeface="+mn-cs"/>
              </a:rPr>
              <a:t>-11,4</a:t>
            </a:r>
            <a:br>
              <a:rPr kumimoji="0" lang="de-DE" sz="3800" b="1" i="0" u="none" strike="noStrike" kern="1200" cap="none" spc="0" normalizeH="0" baseline="0" noProof="0" dirty="0">
                <a:ln>
                  <a:noFill/>
                </a:ln>
                <a:solidFill>
                  <a:srgbClr val="9BBB59"/>
                </a:solidFill>
                <a:effectLst/>
                <a:uLnTx/>
                <a:uFillTx/>
                <a:latin typeface="Calibri"/>
                <a:ea typeface="+mn-ea"/>
                <a:cs typeface="+mn-cs"/>
              </a:rPr>
            </a:br>
            <a:r>
              <a:rPr kumimoji="0" lang="de-DE" sz="3800" b="1" i="0" u="none" strike="noStrike" kern="1200" cap="none" spc="0" normalizeH="0" baseline="0" noProof="0" dirty="0">
                <a:ln>
                  <a:noFill/>
                </a:ln>
                <a:solidFill>
                  <a:srgbClr val="9BBB59"/>
                </a:solidFill>
                <a:effectLst/>
                <a:uLnTx/>
                <a:uFillTx/>
                <a:latin typeface="Calibri"/>
                <a:ea typeface="+mn-ea"/>
                <a:cs typeface="+mn-cs"/>
              </a:rPr>
              <a:t> </a:t>
            </a:r>
            <a:r>
              <a:rPr kumimoji="0" lang="de-DE" sz="3800" b="1" i="0" u="none" strike="noStrike" kern="1200" cap="none" spc="0" normalizeH="0" baseline="0" noProof="0" dirty="0" err="1">
                <a:ln>
                  <a:noFill/>
                </a:ln>
                <a:solidFill>
                  <a:srgbClr val="9BBB59"/>
                </a:solidFill>
                <a:effectLst/>
                <a:uLnTx/>
                <a:uFillTx/>
                <a:latin typeface="Calibri"/>
                <a:ea typeface="+mn-ea"/>
                <a:cs typeface="+mn-cs"/>
              </a:rPr>
              <a:t>Gt</a:t>
            </a:r>
            <a:r>
              <a:rPr kumimoji="0" lang="de-DE" sz="3800" b="1" i="0" u="none" strike="noStrike" kern="1200" cap="none" spc="0" normalizeH="0" baseline="0" noProof="0" dirty="0">
                <a:ln>
                  <a:noFill/>
                </a:ln>
                <a:solidFill>
                  <a:srgbClr val="9BBB59"/>
                </a:solidFill>
                <a:effectLst/>
                <a:uLnTx/>
                <a:uFillTx/>
                <a:latin typeface="Calibri"/>
                <a:ea typeface="+mn-ea"/>
                <a:cs typeface="+mn-cs"/>
              </a:rPr>
              <a:t> </a:t>
            </a:r>
            <a:br>
              <a:rPr kumimoji="0" lang="de-DE" sz="3800" b="1" i="0" u="none" strike="noStrike" kern="1200" cap="none" spc="0" normalizeH="0" baseline="0" noProof="0" dirty="0">
                <a:ln>
                  <a:noFill/>
                </a:ln>
                <a:solidFill>
                  <a:srgbClr val="9BBB59"/>
                </a:solidFill>
                <a:effectLst/>
                <a:uLnTx/>
                <a:uFillTx/>
                <a:latin typeface="Calibri"/>
                <a:ea typeface="+mn-ea"/>
                <a:cs typeface="+mn-cs"/>
              </a:rPr>
            </a:br>
            <a:r>
              <a:rPr kumimoji="0" lang="de-DE" sz="3800" b="1" i="0" u="none" strike="noStrike" kern="1200" cap="none" spc="0" normalizeH="0" baseline="0" noProof="0" dirty="0">
                <a:ln>
                  <a:noFill/>
                </a:ln>
                <a:solidFill>
                  <a:srgbClr val="9BBB59"/>
                </a:solidFill>
                <a:effectLst/>
                <a:uLnTx/>
                <a:uFillTx/>
                <a:latin typeface="Calibri"/>
                <a:ea typeface="+mn-ea"/>
                <a:cs typeface="+mn-cs"/>
              </a:rPr>
              <a:t>CO</a:t>
            </a:r>
            <a:r>
              <a:rPr kumimoji="0" lang="de-DE" sz="3800" b="1" i="0" u="none" strike="noStrike" kern="1200" cap="none" spc="0" normalizeH="0" baseline="-25000" noProof="0" dirty="0">
                <a:ln>
                  <a:noFill/>
                </a:ln>
                <a:solidFill>
                  <a:srgbClr val="9BBB59"/>
                </a:solidFill>
                <a:effectLst/>
                <a:uLnTx/>
                <a:uFillTx/>
                <a:latin typeface="Calibri"/>
                <a:ea typeface="+mn-ea"/>
                <a:cs typeface="+mn-cs"/>
              </a:rPr>
              <a:t>2</a:t>
            </a:r>
            <a:endParaRPr kumimoji="0" lang="de-DE" sz="3800" b="1" i="0" u="none" strike="noStrike" kern="1200" cap="none" spc="0" normalizeH="0" baseline="0" noProof="0" dirty="0">
              <a:ln>
                <a:noFill/>
              </a:ln>
              <a:solidFill>
                <a:srgbClr val="9BBB59"/>
              </a:solidFill>
              <a:effectLst/>
              <a:uLnTx/>
              <a:uFillTx/>
              <a:latin typeface="Calibri"/>
              <a:ea typeface="+mn-ea"/>
              <a:cs typeface="+mn-cs"/>
            </a:endParaRPr>
          </a:p>
        </p:txBody>
      </p:sp>
      <p:sp>
        <p:nvSpPr>
          <p:cNvPr id="25" name="AutoShape 278">
            <a:extLst>
              <a:ext uri="{FF2B5EF4-FFF2-40B4-BE49-F238E27FC236}">
                <a16:creationId xmlns:a16="http://schemas.microsoft.com/office/drawing/2014/main" id="{1A787C32-6176-39F7-E867-47D172DBFDEF}"/>
              </a:ext>
            </a:extLst>
          </p:cNvPr>
          <p:cNvSpPr>
            <a:spLocks noChangeArrowheads="1"/>
          </p:cNvSpPr>
          <p:nvPr/>
        </p:nvSpPr>
        <p:spPr bwMode="auto">
          <a:xfrm>
            <a:off x="5495066" y="1293857"/>
            <a:ext cx="1257287" cy="1143000"/>
          </a:xfrm>
          <a:prstGeom prst="can">
            <a:avLst>
              <a:gd name="adj" fmla="val 25000"/>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+ 17,8</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1" i="0" u="none" strike="noStrike" kern="1200" cap="none" spc="0" normalizeH="0" baseline="0" noProof="0" dirty="0">
                <a:ln>
                  <a:noFill/>
                </a:ln>
                <a:solidFill>
                  <a:prstClr val="white"/>
                </a:solidFill>
                <a:effectLst/>
                <a:uLnTx/>
                <a:uFillTx/>
                <a:latin typeface="Calibri"/>
                <a:ea typeface="+mn-ea"/>
                <a:cs typeface="+mn-cs"/>
              </a:rPr>
              <a:t> CO2</a:t>
            </a:r>
          </a:p>
        </p:txBody>
      </p:sp>
      <p:sp>
        <p:nvSpPr>
          <p:cNvPr id="26" name="Textfeld 25">
            <a:extLst>
              <a:ext uri="{FF2B5EF4-FFF2-40B4-BE49-F238E27FC236}">
                <a16:creationId xmlns:a16="http://schemas.microsoft.com/office/drawing/2014/main" id="{7D91B341-3A23-FA0A-53B3-434920BABC0C}"/>
              </a:ext>
            </a:extLst>
          </p:cNvPr>
          <p:cNvSpPr txBox="1"/>
          <p:nvPr/>
        </p:nvSpPr>
        <p:spPr>
          <a:xfrm>
            <a:off x="7086419" y="1471612"/>
            <a:ext cx="16278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a:ea typeface="+mn-ea"/>
                <a:cs typeface="+mn-cs"/>
              </a:rPr>
              <a:t>absorbiert die </a:t>
            </a:r>
            <a:br>
              <a:rPr kumimoji="0" lang="de-DE" sz="1800" b="1" i="0" u="none" strike="noStrike" kern="1200" cap="none" spc="0" normalizeH="0" baseline="0" noProof="0" dirty="0">
                <a:ln>
                  <a:noFill/>
                </a:ln>
                <a:solidFill>
                  <a:prstClr val="white"/>
                </a:solidFill>
                <a:effectLst/>
                <a:uLnTx/>
                <a:uFillTx/>
                <a:latin typeface="Calibri"/>
                <a:ea typeface="+mn-ea"/>
                <a:cs typeface="+mn-cs"/>
              </a:rPr>
            </a:br>
            <a:r>
              <a:rPr kumimoji="0" lang="de-DE" sz="1800" b="1" i="0" u="none" strike="noStrike" kern="1200" cap="none" spc="0" normalizeH="0" baseline="0" noProof="0" dirty="0">
                <a:ln>
                  <a:noFill/>
                </a:ln>
                <a:solidFill>
                  <a:prstClr val="white"/>
                </a:solidFill>
                <a:effectLst/>
                <a:uLnTx/>
                <a:uFillTx/>
                <a:latin typeface="Calibri"/>
                <a:ea typeface="+mn-ea"/>
                <a:cs typeface="+mn-cs"/>
              </a:rPr>
              <a:t>Atmosphäre</a:t>
            </a:r>
            <a:br>
              <a:rPr kumimoji="0" lang="de-DE" sz="1800" b="1" i="0" u="none" strike="noStrike" kern="1200" cap="none" spc="0" normalizeH="0" baseline="0" noProof="0" dirty="0">
                <a:ln>
                  <a:noFill/>
                </a:ln>
                <a:solidFill>
                  <a:prstClr val="white"/>
                </a:solidFill>
                <a:effectLst/>
                <a:uLnTx/>
                <a:uFillTx/>
                <a:latin typeface="Calibri"/>
                <a:ea typeface="+mn-ea"/>
                <a:cs typeface="+mn-cs"/>
              </a:rPr>
            </a:br>
            <a:endParaRPr kumimoji="0" lang="de-D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088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1" grpId="0" animBg="1"/>
      <p:bldP spid="12" grpId="0"/>
      <p:bldP spid="13" grpId="0" animBg="1"/>
      <p:bldP spid="14" grpId="0" animBg="1"/>
      <p:bldP spid="20" grpId="0"/>
      <p:bldP spid="24" grpId="0"/>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Wolke, Planet, Erde, Kugel enthält.&#10;&#10;Automatisch generierte Beschreibung">
            <a:extLst>
              <a:ext uri="{FF2B5EF4-FFF2-40B4-BE49-F238E27FC236}">
                <a16:creationId xmlns:a16="http://schemas.microsoft.com/office/drawing/2014/main" id="{ADBBA9DF-1222-C0FF-D6BC-E46809E11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631" y="1258399"/>
            <a:ext cx="6260089" cy="5602780"/>
          </a:xfrm>
          <a:prstGeom prst="rect">
            <a:avLst/>
          </a:prstGeom>
          <a:noFill/>
        </p:spPr>
      </p:pic>
      <p:sp>
        <p:nvSpPr>
          <p:cNvPr id="9" name="Titel 1">
            <a:extLst>
              <a:ext uri="{FF2B5EF4-FFF2-40B4-BE49-F238E27FC236}">
                <a16:creationId xmlns:a16="http://schemas.microsoft.com/office/drawing/2014/main" id="{F473498B-7F04-D2D6-5362-BBCB08D53E7A}"/>
              </a:ext>
            </a:extLst>
          </p:cNvPr>
          <p:cNvSpPr>
            <a:spLocks noGrp="1"/>
          </p:cNvSpPr>
          <p:nvPr>
            <p:ph type="title"/>
          </p:nvPr>
        </p:nvSpPr>
        <p:spPr>
          <a:xfrm>
            <a:off x="609600" y="188911"/>
            <a:ext cx="10972800" cy="1143000"/>
          </a:xfrm>
        </p:spPr>
        <p:txBody>
          <a:bodyPr/>
          <a:lstStyle/>
          <a:p>
            <a:r>
              <a:rPr lang="de-DE" sz="2400" b="1" dirty="0"/>
              <a:t>Wenn die CO</a:t>
            </a:r>
            <a:r>
              <a:rPr lang="de-DE" sz="2400" b="1" baseline="-25000" dirty="0"/>
              <a:t>2</a:t>
            </a:r>
            <a:r>
              <a:rPr lang="de-DE" sz="2400" b="1" dirty="0"/>
              <a:t>-Emissionen um 45% reduziert werden, </a:t>
            </a:r>
            <a:br>
              <a:rPr lang="de-DE" sz="2400" b="1" dirty="0"/>
            </a:br>
            <a:r>
              <a:rPr lang="de-DE" sz="2400" b="1" dirty="0"/>
              <a:t>wird der Zuwachs der CO</a:t>
            </a:r>
            <a:r>
              <a:rPr lang="de-DE" sz="2400" b="1" baseline="-25000" dirty="0"/>
              <a:t>2</a:t>
            </a:r>
            <a:r>
              <a:rPr lang="de-DE" sz="2400" b="1" dirty="0"/>
              <a:t>-Konzentration gestoppt, wenn die Absorption von Ozeanen und Pflanzen gleich bleibt</a:t>
            </a:r>
          </a:p>
        </p:txBody>
      </p:sp>
      <p:sp>
        <p:nvSpPr>
          <p:cNvPr id="21" name="AutoShape 278">
            <a:extLst>
              <a:ext uri="{FF2B5EF4-FFF2-40B4-BE49-F238E27FC236}">
                <a16:creationId xmlns:a16="http://schemas.microsoft.com/office/drawing/2014/main" id="{90957427-AA08-6C12-3F4E-197DC63612A9}"/>
              </a:ext>
            </a:extLst>
          </p:cNvPr>
          <p:cNvSpPr>
            <a:spLocks noChangeArrowheads="1"/>
          </p:cNvSpPr>
          <p:nvPr/>
        </p:nvSpPr>
        <p:spPr bwMode="auto">
          <a:xfrm>
            <a:off x="5534368" y="3230915"/>
            <a:ext cx="1257287" cy="2569810"/>
          </a:xfrm>
          <a:prstGeom prst="can">
            <a:avLst>
              <a:gd name="adj" fmla="val 25000"/>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+ 21,9 </a:t>
            </a:r>
            <a:r>
              <a:rPr kumimoji="0" lang="de-DE" sz="2000" b="1" i="0" u="none" strike="noStrike" kern="1200" cap="none" spc="0" normalizeH="0" baseline="0" noProof="0" dirty="0" err="1">
                <a:ln>
                  <a:noFill/>
                </a:ln>
                <a:solidFill>
                  <a:prstClr val="white"/>
                </a:solidFill>
                <a:effectLst/>
                <a:uLnTx/>
                <a:uFillTx/>
                <a:latin typeface="Calibri"/>
                <a:ea typeface="+mn-ea"/>
                <a:cs typeface="+mn-cs"/>
              </a:rPr>
              <a:t>Gt</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CO</a:t>
            </a:r>
            <a:r>
              <a:rPr kumimoji="0" lang="de-DE" sz="1600" b="1" i="0" u="none" strike="noStrike" kern="1200" cap="none" spc="0" normalizeH="0" baseline="-25000" noProof="0" dirty="0">
                <a:ln>
                  <a:noFill/>
                </a:ln>
                <a:solidFill>
                  <a:prstClr val="white"/>
                </a:solidFill>
                <a:effectLst/>
                <a:uLnTx/>
                <a:uFillTx/>
                <a:latin typeface="Calibri"/>
                <a:ea typeface="+mn-ea"/>
                <a:cs typeface="+mn-cs"/>
              </a:rPr>
              <a:t>2</a:t>
            </a:r>
            <a:r>
              <a:rPr kumimoji="0" lang="de-DE" sz="1600" b="1" i="0" u="none" strike="noStrike" kern="1200" cap="none" spc="0" normalizeH="0" baseline="0" noProof="0" dirty="0">
                <a:ln>
                  <a:noFill/>
                </a:ln>
                <a:solidFill>
                  <a:prstClr val="white"/>
                </a:solidFill>
                <a:effectLst/>
                <a:uLnTx/>
                <a:uFillTx/>
                <a:latin typeface="Calibri"/>
                <a:ea typeface="+mn-ea"/>
                <a:cs typeface="+mn-cs"/>
              </a:rPr>
              <a:t> - </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Emissionen</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auf der </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Erde</a:t>
            </a:r>
            <a:endParaRPr kumimoji="0" lang="de-DE"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feld 1">
            <a:extLst>
              <a:ext uri="{FF2B5EF4-FFF2-40B4-BE49-F238E27FC236}">
                <a16:creationId xmlns:a16="http://schemas.microsoft.com/office/drawing/2014/main" id="{8B1537FB-A206-C92F-4C0E-9A861E51AE18}"/>
              </a:ext>
            </a:extLst>
          </p:cNvPr>
          <p:cNvSpPr txBox="1"/>
          <p:nvPr/>
        </p:nvSpPr>
        <p:spPr>
          <a:xfrm>
            <a:off x="2998207" y="6581001"/>
            <a:ext cx="23602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*Grafische Darstellung vereinfacht </a:t>
            </a:r>
          </a:p>
        </p:txBody>
      </p:sp>
      <p:sp>
        <p:nvSpPr>
          <p:cNvPr id="4" name="180-Grad-Pfeil 3">
            <a:extLst>
              <a:ext uri="{FF2B5EF4-FFF2-40B4-BE49-F238E27FC236}">
                <a16:creationId xmlns:a16="http://schemas.microsoft.com/office/drawing/2014/main" id="{56897187-EED9-DBC8-EB79-46BFA4AB784B}"/>
              </a:ext>
            </a:extLst>
          </p:cNvPr>
          <p:cNvSpPr/>
          <p:nvPr/>
        </p:nvSpPr>
        <p:spPr>
          <a:xfrm flipH="1">
            <a:off x="4394487" y="2337434"/>
            <a:ext cx="1475576" cy="1452572"/>
          </a:xfrm>
          <a:prstGeom prst="uturn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Foliennummernplatzhalter 4">
            <a:extLst>
              <a:ext uri="{FF2B5EF4-FFF2-40B4-BE49-F238E27FC236}">
                <a16:creationId xmlns:a16="http://schemas.microsoft.com/office/drawing/2014/main" id="{3A6B374A-BF3B-4CF6-4098-92143F92AB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 name="AutoShape 278">
            <a:extLst>
              <a:ext uri="{FF2B5EF4-FFF2-40B4-BE49-F238E27FC236}">
                <a16:creationId xmlns:a16="http://schemas.microsoft.com/office/drawing/2014/main" id="{1B9ACB2B-8CA2-7426-1521-192D2FAC768C}"/>
              </a:ext>
            </a:extLst>
          </p:cNvPr>
          <p:cNvSpPr>
            <a:spLocks noChangeArrowheads="1"/>
          </p:cNvSpPr>
          <p:nvPr/>
        </p:nvSpPr>
        <p:spPr bwMode="auto">
          <a:xfrm>
            <a:off x="4097577" y="3359797"/>
            <a:ext cx="1257287" cy="957068"/>
          </a:xfrm>
          <a:prstGeom prst="can">
            <a:avLst>
              <a:gd name="adj" fmla="val 25000"/>
            </a:avLst>
          </a:prstGeom>
          <a:solidFill>
            <a:schemeClr val="tx2">
              <a:lumMod val="50000"/>
              <a:alpha val="50000"/>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-10,5</a:t>
            </a:r>
            <a:br>
              <a:rPr kumimoji="0" lang="de-DE" sz="2000" b="0" i="0" u="none" strike="noStrike" kern="1200" cap="none" spc="0" normalizeH="0" baseline="0" noProof="0" dirty="0">
                <a:ln>
                  <a:noFill/>
                </a:ln>
                <a:solidFill>
                  <a:prstClr val="white"/>
                </a:solidFill>
                <a:effectLst/>
                <a:uLnTx/>
                <a:uFillTx/>
                <a:latin typeface="Calibri"/>
                <a:ea typeface="+mn-ea"/>
                <a:cs typeface="+mn-cs"/>
              </a:rPr>
            </a:b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0"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a:ln>
                  <a:noFill/>
                </a:ln>
                <a:solidFill>
                  <a:prstClr val="white"/>
                </a:solidFill>
                <a:effectLst/>
                <a:uLnTx/>
                <a:uFillTx/>
                <a:latin typeface="Calibri"/>
                <a:ea typeface="+mn-ea"/>
                <a:cs typeface="+mn-cs"/>
              </a:rPr>
              <a:t>CO</a:t>
            </a:r>
            <a:r>
              <a:rPr kumimoji="0" lang="de-DE" sz="2000" b="1" i="0" u="none" strike="noStrike" kern="1200" cap="none" spc="0" normalizeH="0" baseline="-25000" noProof="0" dirty="0">
                <a:ln>
                  <a:noFill/>
                </a:ln>
                <a:solidFill>
                  <a:prstClr val="white"/>
                </a:solidFill>
                <a:effectLst/>
                <a:uLnTx/>
                <a:uFillTx/>
                <a:latin typeface="Calibri"/>
                <a:ea typeface="+mn-ea"/>
                <a:cs typeface="+mn-cs"/>
              </a:rPr>
              <a:t>2</a:t>
            </a:r>
            <a:endParaRPr kumimoji="0" lang="de-D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feld 6">
            <a:extLst>
              <a:ext uri="{FF2B5EF4-FFF2-40B4-BE49-F238E27FC236}">
                <a16:creationId xmlns:a16="http://schemas.microsoft.com/office/drawing/2014/main" id="{56D14B0C-EE49-4117-B09D-BFC7723D7F6F}"/>
              </a:ext>
            </a:extLst>
          </p:cNvPr>
          <p:cNvSpPr txBox="1"/>
          <p:nvPr/>
        </p:nvSpPr>
        <p:spPr>
          <a:xfrm>
            <a:off x="4122657" y="4194344"/>
            <a:ext cx="120885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absorbieren</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die Ozeane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AutoShape 278">
            <a:extLst>
              <a:ext uri="{FF2B5EF4-FFF2-40B4-BE49-F238E27FC236}">
                <a16:creationId xmlns:a16="http://schemas.microsoft.com/office/drawing/2014/main" id="{107066F0-89D1-9134-99F5-82018501BDED}"/>
              </a:ext>
            </a:extLst>
          </p:cNvPr>
          <p:cNvSpPr>
            <a:spLocks noChangeArrowheads="1"/>
          </p:cNvSpPr>
          <p:nvPr/>
        </p:nvSpPr>
        <p:spPr bwMode="auto">
          <a:xfrm>
            <a:off x="6871854" y="3257991"/>
            <a:ext cx="1257287" cy="1143000"/>
          </a:xfrm>
          <a:prstGeom prst="can">
            <a:avLst>
              <a:gd name="adj" fmla="val 25000"/>
            </a:avLst>
          </a:prstGeom>
          <a:solidFill>
            <a:schemeClr val="accent3">
              <a:alpha val="50000"/>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-11,4</a:t>
            </a:r>
            <a:br>
              <a:rPr kumimoji="0" lang="de-DE" sz="2000" b="0" i="0" u="none" strike="noStrike" kern="1200" cap="none" spc="0" normalizeH="0" baseline="0" noProof="0" dirty="0">
                <a:ln>
                  <a:noFill/>
                </a:ln>
                <a:solidFill>
                  <a:prstClr val="white"/>
                </a:solidFill>
                <a:effectLst/>
                <a:uLnTx/>
                <a:uFillTx/>
                <a:latin typeface="Calibri"/>
                <a:ea typeface="+mn-ea"/>
                <a:cs typeface="+mn-cs"/>
              </a:rPr>
            </a:b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0"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a:ln>
                  <a:noFill/>
                </a:ln>
                <a:solidFill>
                  <a:prstClr val="white"/>
                </a:solidFill>
                <a:effectLst/>
                <a:uLnTx/>
                <a:uFillTx/>
                <a:latin typeface="Calibri"/>
                <a:ea typeface="+mn-ea"/>
                <a:cs typeface="+mn-cs"/>
              </a:rPr>
              <a:t>CO</a:t>
            </a:r>
            <a:r>
              <a:rPr kumimoji="0" lang="de-DE" sz="2000" b="1" i="0" u="none" strike="noStrike" kern="1200" cap="none" spc="0" normalizeH="0" baseline="-25000" noProof="0" dirty="0">
                <a:ln>
                  <a:noFill/>
                </a:ln>
                <a:solidFill>
                  <a:prstClr val="white"/>
                </a:solidFill>
                <a:effectLst/>
                <a:uLnTx/>
                <a:uFillTx/>
                <a:latin typeface="Calibri"/>
                <a:ea typeface="+mn-ea"/>
                <a:cs typeface="+mn-cs"/>
              </a:rPr>
              <a:t>2</a:t>
            </a:r>
            <a:endParaRPr kumimoji="0" lang="de-D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0BDCAD60-BED0-C725-2EEA-2E01142BB1E9}"/>
              </a:ext>
            </a:extLst>
          </p:cNvPr>
          <p:cNvSpPr txBox="1"/>
          <p:nvPr/>
        </p:nvSpPr>
        <p:spPr>
          <a:xfrm>
            <a:off x="6903431" y="4273039"/>
            <a:ext cx="122270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absorbieren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die Pflanzen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180-Grad-Pfeil 12">
            <a:extLst>
              <a:ext uri="{FF2B5EF4-FFF2-40B4-BE49-F238E27FC236}">
                <a16:creationId xmlns:a16="http://schemas.microsoft.com/office/drawing/2014/main" id="{75D58305-ABC6-E9B6-769D-0B448F991A7E}"/>
              </a:ext>
            </a:extLst>
          </p:cNvPr>
          <p:cNvSpPr/>
          <p:nvPr/>
        </p:nvSpPr>
        <p:spPr>
          <a:xfrm>
            <a:off x="6399485" y="2346959"/>
            <a:ext cx="1452238" cy="1452572"/>
          </a:xfrm>
          <a:prstGeom prst="uturn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feld 14">
            <a:extLst>
              <a:ext uri="{FF2B5EF4-FFF2-40B4-BE49-F238E27FC236}">
                <a16:creationId xmlns:a16="http://schemas.microsoft.com/office/drawing/2014/main" id="{CAFFAD9B-9614-5EBC-632F-903177F23D5A}"/>
              </a:ext>
            </a:extLst>
          </p:cNvPr>
          <p:cNvSpPr txBox="1"/>
          <p:nvPr/>
        </p:nvSpPr>
        <p:spPr>
          <a:xfrm>
            <a:off x="14291" y="1258398"/>
            <a:ext cx="2983916" cy="1479503"/>
          </a:xfrm>
          <a:prstGeom prst="rect">
            <a:avLst/>
          </a:prstGeom>
          <a:solidFill>
            <a:schemeClr val="tx2">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Absorption von CO2</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durch die Ozeane</a:t>
            </a:r>
          </a:p>
        </p:txBody>
      </p:sp>
      <p:sp>
        <p:nvSpPr>
          <p:cNvPr id="18" name="Textfeld 17">
            <a:extLst>
              <a:ext uri="{FF2B5EF4-FFF2-40B4-BE49-F238E27FC236}">
                <a16:creationId xmlns:a16="http://schemas.microsoft.com/office/drawing/2014/main" id="{5BEB6791-AB49-C49F-CC9E-21B9F2AFB4DA}"/>
              </a:ext>
            </a:extLst>
          </p:cNvPr>
          <p:cNvSpPr txBox="1"/>
          <p:nvPr/>
        </p:nvSpPr>
        <p:spPr>
          <a:xfrm>
            <a:off x="9229721" y="1258400"/>
            <a:ext cx="2969630" cy="1512246"/>
          </a:xfrm>
          <a:prstGeom prst="rect">
            <a:avLst/>
          </a:prstGeom>
          <a:solidFill>
            <a:schemeClr val="accent3">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Absorption von CO2</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durch die Pflanzenwelt</a:t>
            </a:r>
          </a:p>
        </p:txBody>
      </p:sp>
      <p:sp>
        <p:nvSpPr>
          <p:cNvPr id="20" name="AutoShape 278">
            <a:extLst>
              <a:ext uri="{FF2B5EF4-FFF2-40B4-BE49-F238E27FC236}">
                <a16:creationId xmlns:a16="http://schemas.microsoft.com/office/drawing/2014/main" id="{A1BF8C67-F2DC-71E0-6B3D-22C3711998E1}"/>
              </a:ext>
            </a:extLst>
          </p:cNvPr>
          <p:cNvSpPr>
            <a:spLocks noChangeArrowheads="1"/>
          </p:cNvSpPr>
          <p:nvPr/>
        </p:nvSpPr>
        <p:spPr bwMode="auto">
          <a:xfrm>
            <a:off x="811089" y="3658659"/>
            <a:ext cx="1486242" cy="1677310"/>
          </a:xfrm>
          <a:prstGeom prst="can">
            <a:avLst>
              <a:gd name="adj" fmla="val 25000"/>
            </a:avLst>
          </a:prstGeom>
          <a:no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F497D"/>
                </a:solidFill>
                <a:effectLst/>
                <a:uLnTx/>
                <a:uFillTx/>
                <a:latin typeface="Calibri"/>
                <a:ea typeface="+mn-ea"/>
                <a:cs typeface="+mn-cs"/>
              </a:rPr>
              <a:t>-10,5</a:t>
            </a:r>
            <a:br>
              <a:rPr kumimoji="0" lang="de-DE" sz="3200" b="1" i="0" u="none" strike="noStrike" kern="1200" cap="none" spc="0" normalizeH="0" baseline="0" noProof="0" dirty="0">
                <a:ln>
                  <a:noFill/>
                </a:ln>
                <a:solidFill>
                  <a:srgbClr val="1F497D"/>
                </a:solidFill>
                <a:effectLst/>
                <a:uLnTx/>
                <a:uFillTx/>
                <a:latin typeface="Calibri"/>
                <a:ea typeface="+mn-ea"/>
                <a:cs typeface="+mn-cs"/>
              </a:rPr>
            </a:br>
            <a:r>
              <a:rPr kumimoji="0" lang="de-DE" sz="3200" b="1" i="0" u="none" strike="noStrike" kern="1200" cap="none" spc="0" normalizeH="0" baseline="0" noProof="0" dirty="0">
                <a:ln>
                  <a:noFill/>
                </a:ln>
                <a:solidFill>
                  <a:srgbClr val="1F497D"/>
                </a:solidFill>
                <a:effectLst/>
                <a:uLnTx/>
                <a:uFillTx/>
                <a:latin typeface="Calibri"/>
                <a:ea typeface="+mn-ea"/>
                <a:cs typeface="+mn-cs"/>
              </a:rPr>
              <a:t> </a:t>
            </a:r>
            <a:r>
              <a:rPr kumimoji="0" lang="de-DE" sz="3200" b="1" i="0" u="none" strike="noStrike" kern="1200" cap="none" spc="0" normalizeH="0" baseline="0" noProof="0" dirty="0" err="1">
                <a:ln>
                  <a:noFill/>
                </a:ln>
                <a:solidFill>
                  <a:srgbClr val="1F497D"/>
                </a:solidFill>
                <a:effectLst/>
                <a:uLnTx/>
                <a:uFillTx/>
                <a:latin typeface="Calibri"/>
                <a:ea typeface="+mn-ea"/>
                <a:cs typeface="+mn-cs"/>
              </a:rPr>
              <a:t>Gt</a:t>
            </a:r>
            <a:r>
              <a:rPr kumimoji="0" lang="de-DE" sz="3200" b="1" i="0" u="none" strike="noStrike" kern="1200" cap="none" spc="0" normalizeH="0" baseline="0" noProof="0" dirty="0">
                <a:ln>
                  <a:noFill/>
                </a:ln>
                <a:solidFill>
                  <a:srgbClr val="1F497D"/>
                </a:solidFill>
                <a:effectLst/>
                <a:uLnTx/>
                <a:uFillTx/>
                <a:latin typeface="Calibri"/>
                <a:ea typeface="+mn-ea"/>
                <a:cs typeface="+mn-cs"/>
              </a:rPr>
              <a:t> </a:t>
            </a:r>
            <a:br>
              <a:rPr kumimoji="0" lang="de-DE" sz="3200" b="1" i="0" u="none" strike="noStrike" kern="1200" cap="none" spc="0" normalizeH="0" baseline="0" noProof="0" dirty="0">
                <a:ln>
                  <a:noFill/>
                </a:ln>
                <a:solidFill>
                  <a:srgbClr val="1F497D"/>
                </a:solidFill>
                <a:effectLst/>
                <a:uLnTx/>
                <a:uFillTx/>
                <a:latin typeface="Calibri"/>
                <a:ea typeface="+mn-ea"/>
                <a:cs typeface="+mn-cs"/>
              </a:rPr>
            </a:br>
            <a:r>
              <a:rPr kumimoji="0" lang="de-DE" sz="3200" b="1" i="0" u="none" strike="noStrike" kern="1200" cap="none" spc="0" normalizeH="0" baseline="0" noProof="0" dirty="0">
                <a:ln>
                  <a:noFill/>
                </a:ln>
                <a:solidFill>
                  <a:srgbClr val="1F497D"/>
                </a:solidFill>
                <a:effectLst/>
                <a:uLnTx/>
                <a:uFillTx/>
                <a:latin typeface="Calibri"/>
                <a:ea typeface="+mn-ea"/>
                <a:cs typeface="+mn-cs"/>
              </a:rPr>
              <a:t>CO</a:t>
            </a:r>
            <a:r>
              <a:rPr kumimoji="0" lang="de-DE" sz="3200" b="1" i="0" u="none" strike="noStrike" kern="1200" cap="none" spc="0" normalizeH="0" baseline="-25000" noProof="0" dirty="0">
                <a:ln>
                  <a:noFill/>
                </a:ln>
                <a:solidFill>
                  <a:srgbClr val="1F497D"/>
                </a:solidFill>
                <a:effectLst/>
                <a:uLnTx/>
                <a:uFillTx/>
                <a:latin typeface="Calibri"/>
                <a:ea typeface="+mn-ea"/>
                <a:cs typeface="+mn-cs"/>
              </a:rPr>
              <a:t>2</a:t>
            </a:r>
            <a:endParaRPr kumimoji="0" lang="de-DE" sz="3200" b="1" i="0" u="none" strike="noStrike" kern="1200" cap="none" spc="0" normalizeH="0" baseline="0" noProof="0" dirty="0">
              <a:ln>
                <a:noFill/>
              </a:ln>
              <a:solidFill>
                <a:srgbClr val="1F497D"/>
              </a:solidFill>
              <a:effectLst/>
              <a:uLnTx/>
              <a:uFillTx/>
              <a:latin typeface="Calibri"/>
              <a:ea typeface="+mn-ea"/>
              <a:cs typeface="+mn-cs"/>
            </a:endParaRPr>
          </a:p>
        </p:txBody>
      </p:sp>
      <p:sp>
        <p:nvSpPr>
          <p:cNvPr id="24" name="AutoShape 278">
            <a:extLst>
              <a:ext uri="{FF2B5EF4-FFF2-40B4-BE49-F238E27FC236}">
                <a16:creationId xmlns:a16="http://schemas.microsoft.com/office/drawing/2014/main" id="{B3460407-6933-4ED8-7F1A-A9CE1EBE43CC}"/>
              </a:ext>
            </a:extLst>
          </p:cNvPr>
          <p:cNvSpPr>
            <a:spLocks noChangeArrowheads="1"/>
          </p:cNvSpPr>
          <p:nvPr/>
        </p:nvSpPr>
        <p:spPr bwMode="auto">
          <a:xfrm>
            <a:off x="10049545" y="3730097"/>
            <a:ext cx="1486242" cy="1677310"/>
          </a:xfrm>
          <a:prstGeom prst="can">
            <a:avLst>
              <a:gd name="adj" fmla="val 25000"/>
            </a:avLst>
          </a:prstGeom>
          <a:no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800" b="1" i="0" u="none" strike="noStrike" kern="1200" cap="none" spc="0" normalizeH="0" baseline="0" noProof="0" dirty="0">
                <a:ln>
                  <a:noFill/>
                </a:ln>
                <a:solidFill>
                  <a:srgbClr val="9BBB59"/>
                </a:solidFill>
                <a:effectLst/>
                <a:uLnTx/>
                <a:uFillTx/>
                <a:latin typeface="Calibri"/>
                <a:ea typeface="+mn-ea"/>
                <a:cs typeface="+mn-cs"/>
              </a:rPr>
              <a:t>-11,4</a:t>
            </a:r>
            <a:br>
              <a:rPr kumimoji="0" lang="de-DE" sz="3800" b="1" i="0" u="none" strike="noStrike" kern="1200" cap="none" spc="0" normalizeH="0" baseline="0" noProof="0" dirty="0">
                <a:ln>
                  <a:noFill/>
                </a:ln>
                <a:solidFill>
                  <a:srgbClr val="9BBB59"/>
                </a:solidFill>
                <a:effectLst/>
                <a:uLnTx/>
                <a:uFillTx/>
                <a:latin typeface="Calibri"/>
                <a:ea typeface="+mn-ea"/>
                <a:cs typeface="+mn-cs"/>
              </a:rPr>
            </a:br>
            <a:r>
              <a:rPr kumimoji="0" lang="de-DE" sz="3800" b="1" i="0" u="none" strike="noStrike" kern="1200" cap="none" spc="0" normalizeH="0" baseline="0" noProof="0" dirty="0">
                <a:ln>
                  <a:noFill/>
                </a:ln>
                <a:solidFill>
                  <a:srgbClr val="9BBB59"/>
                </a:solidFill>
                <a:effectLst/>
                <a:uLnTx/>
                <a:uFillTx/>
                <a:latin typeface="Calibri"/>
                <a:ea typeface="+mn-ea"/>
                <a:cs typeface="+mn-cs"/>
              </a:rPr>
              <a:t> </a:t>
            </a:r>
            <a:r>
              <a:rPr kumimoji="0" lang="de-DE" sz="3800" b="1" i="0" u="none" strike="noStrike" kern="1200" cap="none" spc="0" normalizeH="0" baseline="0" noProof="0" dirty="0" err="1">
                <a:ln>
                  <a:noFill/>
                </a:ln>
                <a:solidFill>
                  <a:srgbClr val="9BBB59"/>
                </a:solidFill>
                <a:effectLst/>
                <a:uLnTx/>
                <a:uFillTx/>
                <a:latin typeface="Calibri"/>
                <a:ea typeface="+mn-ea"/>
                <a:cs typeface="+mn-cs"/>
              </a:rPr>
              <a:t>Gt</a:t>
            </a:r>
            <a:r>
              <a:rPr kumimoji="0" lang="de-DE" sz="3800" b="1" i="0" u="none" strike="noStrike" kern="1200" cap="none" spc="0" normalizeH="0" baseline="0" noProof="0" dirty="0">
                <a:ln>
                  <a:noFill/>
                </a:ln>
                <a:solidFill>
                  <a:srgbClr val="9BBB59"/>
                </a:solidFill>
                <a:effectLst/>
                <a:uLnTx/>
                <a:uFillTx/>
                <a:latin typeface="Calibri"/>
                <a:ea typeface="+mn-ea"/>
                <a:cs typeface="+mn-cs"/>
              </a:rPr>
              <a:t> </a:t>
            </a:r>
            <a:br>
              <a:rPr kumimoji="0" lang="de-DE" sz="3800" b="1" i="0" u="none" strike="noStrike" kern="1200" cap="none" spc="0" normalizeH="0" baseline="0" noProof="0" dirty="0">
                <a:ln>
                  <a:noFill/>
                </a:ln>
                <a:solidFill>
                  <a:srgbClr val="9BBB59"/>
                </a:solidFill>
                <a:effectLst/>
                <a:uLnTx/>
                <a:uFillTx/>
                <a:latin typeface="Calibri"/>
                <a:ea typeface="+mn-ea"/>
                <a:cs typeface="+mn-cs"/>
              </a:rPr>
            </a:br>
            <a:r>
              <a:rPr kumimoji="0" lang="de-DE" sz="3800" b="1" i="0" u="none" strike="noStrike" kern="1200" cap="none" spc="0" normalizeH="0" baseline="0" noProof="0" dirty="0">
                <a:ln>
                  <a:noFill/>
                </a:ln>
                <a:solidFill>
                  <a:srgbClr val="9BBB59"/>
                </a:solidFill>
                <a:effectLst/>
                <a:uLnTx/>
                <a:uFillTx/>
                <a:latin typeface="Calibri"/>
                <a:ea typeface="+mn-ea"/>
                <a:cs typeface="+mn-cs"/>
              </a:rPr>
              <a:t>CO</a:t>
            </a:r>
            <a:r>
              <a:rPr kumimoji="0" lang="de-DE" sz="3800" b="1" i="0" u="none" strike="noStrike" kern="1200" cap="none" spc="0" normalizeH="0" baseline="-25000" noProof="0" dirty="0">
                <a:ln>
                  <a:noFill/>
                </a:ln>
                <a:solidFill>
                  <a:srgbClr val="9BBB59"/>
                </a:solidFill>
                <a:effectLst/>
                <a:uLnTx/>
                <a:uFillTx/>
                <a:latin typeface="Calibri"/>
                <a:ea typeface="+mn-ea"/>
                <a:cs typeface="+mn-cs"/>
              </a:rPr>
              <a:t>2</a:t>
            </a:r>
            <a:endParaRPr kumimoji="0" lang="de-DE" sz="3800" b="1" i="0" u="none" strike="noStrike" kern="1200" cap="none" spc="0" normalizeH="0" baseline="0" noProof="0" dirty="0">
              <a:ln>
                <a:noFill/>
              </a:ln>
              <a:solidFill>
                <a:srgbClr val="9BBB59"/>
              </a:solidFill>
              <a:effectLst/>
              <a:uLnTx/>
              <a:uFillTx/>
              <a:latin typeface="Calibri"/>
              <a:ea typeface="+mn-ea"/>
              <a:cs typeface="+mn-cs"/>
            </a:endParaRPr>
          </a:p>
        </p:txBody>
      </p:sp>
    </p:spTree>
    <p:extLst>
      <p:ext uri="{BB962C8B-B14F-4D97-AF65-F5344CB8AC3E}">
        <p14:creationId xmlns:p14="http://schemas.microsoft.com/office/powerpoint/2010/main" val="25840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1" grpId="0" animBg="1"/>
      <p:bldP spid="12" grpId="0"/>
      <p:bldP spid="13" grpId="0" animBg="1"/>
      <p:bldP spid="20"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4B388-4AB4-0198-31A4-D0DED3FEE7B1}"/>
              </a:ext>
            </a:extLst>
          </p:cNvPr>
          <p:cNvSpPr txBox="1">
            <a:spLocks/>
          </p:cNvSpPr>
          <p:nvPr/>
        </p:nvSpPr>
        <p:spPr>
          <a:xfrm>
            <a:off x="377370" y="269707"/>
            <a:ext cx="11226705" cy="97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Der realistische Weg zur CO</a:t>
            </a:r>
            <a:r>
              <a:rPr kumimoji="0" lang="de-DE" sz="2800" b="1"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rPr>
              <a:t>2</a:t>
            </a:r>
            <a:r>
              <a:rPr kumimoji="0" lang="de-DE"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-Minderung findet sich </a:t>
            </a:r>
            <a:br>
              <a:rPr kumimoji="0" lang="de-DE"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br>
            <a:r>
              <a:rPr kumimoji="0" lang="de-DE"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im Pariser Klimaabkommen von 2015</a:t>
            </a:r>
          </a:p>
        </p:txBody>
      </p:sp>
      <p:sp>
        <p:nvSpPr>
          <p:cNvPr id="8" name="Rechteck 7">
            <a:extLst>
              <a:ext uri="{FF2B5EF4-FFF2-40B4-BE49-F238E27FC236}">
                <a16:creationId xmlns:a16="http://schemas.microsoft.com/office/drawing/2014/main" id="{94E8452D-5204-BA48-01E6-2DB48DC3562D}"/>
              </a:ext>
            </a:extLst>
          </p:cNvPr>
          <p:cNvSpPr/>
          <p:nvPr/>
        </p:nvSpPr>
        <p:spPr>
          <a:xfrm>
            <a:off x="0" y="1132695"/>
            <a:ext cx="12190476" cy="477311"/>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Artikel 4 des Pariser Klimaabkommens</a:t>
            </a:r>
          </a:p>
        </p:txBody>
      </p:sp>
      <p:sp>
        <p:nvSpPr>
          <p:cNvPr id="23" name="Rechteck 22">
            <a:extLst>
              <a:ext uri="{FF2B5EF4-FFF2-40B4-BE49-F238E27FC236}">
                <a16:creationId xmlns:a16="http://schemas.microsoft.com/office/drawing/2014/main" id="{B2B9FD63-C55B-902D-C875-A2317D9503C5}"/>
              </a:ext>
            </a:extLst>
          </p:cNvPr>
          <p:cNvSpPr/>
          <p:nvPr/>
        </p:nvSpPr>
        <p:spPr>
          <a:xfrm>
            <a:off x="3602775" y="6565146"/>
            <a:ext cx="3951242" cy="226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Grafik 12" descr="Ein Bild, das Grafikdesign, Screenshot, Grafiken, Kreativität enthält.&#10;&#10;Automatisch generierte Beschreibung">
            <a:extLst>
              <a:ext uri="{FF2B5EF4-FFF2-40B4-BE49-F238E27FC236}">
                <a16:creationId xmlns:a16="http://schemas.microsoft.com/office/drawing/2014/main" id="{AAE90C39-7042-D8D5-1CE7-89AC0D6A86E0}"/>
              </a:ext>
            </a:extLst>
          </p:cNvPr>
          <p:cNvPicPr>
            <a:picLocks noChangeAspect="1"/>
          </p:cNvPicPr>
          <p:nvPr/>
        </p:nvPicPr>
        <p:blipFill>
          <a:blip r:embed="rId2"/>
          <a:stretch>
            <a:fillRect/>
          </a:stretch>
        </p:blipFill>
        <p:spPr>
          <a:xfrm>
            <a:off x="9822311" y="37399"/>
            <a:ext cx="2159134" cy="1437173"/>
          </a:xfrm>
          <a:prstGeom prst="rect">
            <a:avLst/>
          </a:prstGeom>
        </p:spPr>
      </p:pic>
      <p:grpSp>
        <p:nvGrpSpPr>
          <p:cNvPr id="30" name="Gruppieren 29">
            <a:extLst>
              <a:ext uri="{FF2B5EF4-FFF2-40B4-BE49-F238E27FC236}">
                <a16:creationId xmlns:a16="http://schemas.microsoft.com/office/drawing/2014/main" id="{0FA49F0E-7A1B-E619-1036-48D2FEE03B33}"/>
              </a:ext>
            </a:extLst>
          </p:cNvPr>
          <p:cNvGrpSpPr/>
          <p:nvPr/>
        </p:nvGrpSpPr>
        <p:grpSpPr>
          <a:xfrm>
            <a:off x="423558" y="1710982"/>
            <a:ext cx="2088147" cy="4708892"/>
            <a:chOff x="423558" y="1710982"/>
            <a:chExt cx="2088147" cy="4708892"/>
          </a:xfrm>
        </p:grpSpPr>
        <p:sp>
          <p:nvSpPr>
            <p:cNvPr id="16" name="Richtungspfeil 15">
              <a:extLst>
                <a:ext uri="{FF2B5EF4-FFF2-40B4-BE49-F238E27FC236}">
                  <a16:creationId xmlns:a16="http://schemas.microsoft.com/office/drawing/2014/main" id="{74280CEB-E828-8926-547E-97B4D682BD96}"/>
                </a:ext>
              </a:extLst>
            </p:cNvPr>
            <p:cNvSpPr/>
            <p:nvPr/>
          </p:nvSpPr>
          <p:spPr>
            <a:xfrm>
              <a:off x="423558" y="1710982"/>
              <a:ext cx="2088147" cy="4708892"/>
            </a:xfrm>
            <a:prstGeom prst="homePlate">
              <a:avLst>
                <a:gd name="adj" fmla="val 25964"/>
              </a:avLst>
            </a:prstGeom>
            <a:solidFill>
              <a:schemeClr val="tx2"/>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3">
              <a:extLst>
                <a:ext uri="{FF2B5EF4-FFF2-40B4-BE49-F238E27FC236}">
                  <a16:creationId xmlns:a16="http://schemas.microsoft.com/office/drawing/2014/main" id="{BE34790B-069B-A2D8-ECA8-F8E9D41F66EB}"/>
                </a:ext>
              </a:extLst>
            </p:cNvPr>
            <p:cNvSpPr>
              <a:spLocks noChangeArrowheads="1"/>
            </p:cNvSpPr>
            <p:nvPr/>
          </p:nvSpPr>
          <p:spPr bwMode="auto">
            <a:xfrm>
              <a:off x="617572" y="3388428"/>
              <a:ext cx="1759919" cy="1196298"/>
            </a:xfrm>
            <a:prstGeom prst="rect">
              <a:avLst/>
            </a:prstGeom>
            <a:noFill/>
            <a:ln w="3175">
              <a:noFill/>
            </a:ln>
          </p:spPr>
          <p:txBody>
            <a:bodyPr lIns="72000" tIns="72000" rIns="72000" bIns="72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"Die Vertragsparteien sind bestrebt... </a:t>
              </a:r>
            </a:p>
          </p:txBody>
        </p:sp>
      </p:grpSp>
      <p:grpSp>
        <p:nvGrpSpPr>
          <p:cNvPr id="22" name="Gruppieren 21">
            <a:extLst>
              <a:ext uri="{FF2B5EF4-FFF2-40B4-BE49-F238E27FC236}">
                <a16:creationId xmlns:a16="http://schemas.microsoft.com/office/drawing/2014/main" id="{B0FACDF4-7019-4522-898E-A20C3C7FBFAE}"/>
              </a:ext>
            </a:extLst>
          </p:cNvPr>
          <p:cNvGrpSpPr/>
          <p:nvPr/>
        </p:nvGrpSpPr>
        <p:grpSpPr>
          <a:xfrm>
            <a:off x="2675378" y="1710982"/>
            <a:ext cx="4199983" cy="2274400"/>
            <a:chOff x="2941597" y="1710982"/>
            <a:chExt cx="4199983" cy="2274400"/>
          </a:xfrm>
        </p:grpSpPr>
        <p:sp>
          <p:nvSpPr>
            <p:cNvPr id="15" name="Rechteck 14">
              <a:extLst>
                <a:ext uri="{FF2B5EF4-FFF2-40B4-BE49-F238E27FC236}">
                  <a16:creationId xmlns:a16="http://schemas.microsoft.com/office/drawing/2014/main" id="{B93296C6-56E8-C36C-5552-EC2EE93D2673}"/>
                </a:ext>
              </a:extLst>
            </p:cNvPr>
            <p:cNvSpPr/>
            <p:nvPr/>
          </p:nvSpPr>
          <p:spPr>
            <a:xfrm>
              <a:off x="2941597" y="1710982"/>
              <a:ext cx="4199983" cy="2274400"/>
            </a:xfrm>
            <a:prstGeom prst="rect">
              <a:avLst/>
            </a:prstGeom>
            <a:solidFill>
              <a:schemeClr val="bg1">
                <a:lumMod val="95000"/>
              </a:schemeClr>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53">
              <a:extLst>
                <a:ext uri="{FF2B5EF4-FFF2-40B4-BE49-F238E27FC236}">
                  <a16:creationId xmlns:a16="http://schemas.microsoft.com/office/drawing/2014/main" id="{BA3ED891-473D-DEB5-B215-4106EC17A6CC}"/>
                </a:ext>
              </a:extLst>
            </p:cNvPr>
            <p:cNvSpPr>
              <a:spLocks noChangeArrowheads="1"/>
            </p:cNvSpPr>
            <p:nvPr/>
          </p:nvSpPr>
          <p:spPr bwMode="auto">
            <a:xfrm>
              <a:off x="3279723" y="2131565"/>
              <a:ext cx="3640115" cy="1683198"/>
            </a:xfrm>
            <a:prstGeom prst="rect">
              <a:avLst/>
            </a:prstGeom>
            <a:noFill/>
            <a:ln w="3175">
              <a:noFill/>
            </a:ln>
          </p:spPr>
          <p:txBody>
            <a:bodyPr lIns="72000" tIns="72000" rIns="72000" bIns="72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 in der zweiten Hälfte dieses Jahrhunderts...</a:t>
              </a:r>
              <a:br>
                <a:rPr kumimoji="0" lang="de-DE" sz="1800" b="0" i="0" u="none" strike="noStrike" kern="1200" cap="none" spc="0" normalizeH="0" baseline="0" noProof="0" dirty="0">
                  <a:ln>
                    <a:noFill/>
                  </a:ln>
                  <a:solidFill>
                    <a:prstClr val="black"/>
                  </a:solidFill>
                  <a:effectLst/>
                  <a:uLnTx/>
                  <a:uFillTx/>
                  <a:latin typeface="Calibri"/>
                  <a:ea typeface="+mn-ea"/>
                  <a:cs typeface="+mn-cs"/>
                </a:rPr>
              </a:b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a:ln>
                    <a:noFill/>
                  </a:ln>
                  <a:solidFill>
                    <a:prstClr val="black"/>
                  </a:solidFill>
                  <a:effectLst/>
                  <a:uLnTx/>
                  <a:uFillTx/>
                  <a:latin typeface="Calibri"/>
                  <a:ea typeface="+mn-ea"/>
                  <a:cs typeface="+mn-cs"/>
                </a:rPr>
                <a:t>( und nicht 2045)</a:t>
              </a:r>
            </a:p>
          </p:txBody>
        </p:sp>
      </p:grpSp>
      <p:grpSp>
        <p:nvGrpSpPr>
          <p:cNvPr id="9" name="Gruppieren 8">
            <a:extLst>
              <a:ext uri="{FF2B5EF4-FFF2-40B4-BE49-F238E27FC236}">
                <a16:creationId xmlns:a16="http://schemas.microsoft.com/office/drawing/2014/main" id="{77402DE1-C58B-B1E1-D764-E6F7C025A1FA}"/>
              </a:ext>
            </a:extLst>
          </p:cNvPr>
          <p:cNvGrpSpPr/>
          <p:nvPr/>
        </p:nvGrpSpPr>
        <p:grpSpPr>
          <a:xfrm>
            <a:off x="2675378" y="4145474"/>
            <a:ext cx="4199983" cy="2274400"/>
            <a:chOff x="2941597" y="4145474"/>
            <a:chExt cx="4490695" cy="2274400"/>
          </a:xfrm>
        </p:grpSpPr>
        <p:sp>
          <p:nvSpPr>
            <p:cNvPr id="18" name="Rechteck 17">
              <a:extLst>
                <a:ext uri="{FF2B5EF4-FFF2-40B4-BE49-F238E27FC236}">
                  <a16:creationId xmlns:a16="http://schemas.microsoft.com/office/drawing/2014/main" id="{92D31C0A-0D5D-2706-5D59-E06921F67342}"/>
                </a:ext>
              </a:extLst>
            </p:cNvPr>
            <p:cNvSpPr/>
            <p:nvPr/>
          </p:nvSpPr>
          <p:spPr>
            <a:xfrm>
              <a:off x="2941597" y="4145474"/>
              <a:ext cx="4490695" cy="2274400"/>
            </a:xfrm>
            <a:prstGeom prst="rect">
              <a:avLst/>
            </a:prstGeom>
            <a:solidFill>
              <a:schemeClr val="bg1">
                <a:lumMod val="95000"/>
              </a:schemeClr>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53">
              <a:extLst>
                <a:ext uri="{FF2B5EF4-FFF2-40B4-BE49-F238E27FC236}">
                  <a16:creationId xmlns:a16="http://schemas.microsoft.com/office/drawing/2014/main" id="{CE2E2E69-FD64-CBF8-85A9-1AB1B6637981}"/>
                </a:ext>
              </a:extLst>
            </p:cNvPr>
            <p:cNvSpPr>
              <a:spLocks noChangeArrowheads="1"/>
            </p:cNvSpPr>
            <p:nvPr/>
          </p:nvSpPr>
          <p:spPr bwMode="auto">
            <a:xfrm>
              <a:off x="3403143" y="4430267"/>
              <a:ext cx="3892074" cy="1827658"/>
            </a:xfrm>
            <a:prstGeom prst="rect">
              <a:avLst/>
            </a:prstGeom>
            <a:noFill/>
            <a:ln w="3175">
              <a:noFill/>
            </a:ln>
          </p:spPr>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 ein Gleichgewicht zwischen den anthropogenen Emissionen von Treibhausgasen aus Quellen </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a:ln>
                    <a:noFill/>
                  </a:ln>
                  <a:solidFill>
                    <a:prstClr val="black"/>
                  </a:solidFill>
                  <a:effectLst/>
                  <a:uLnTx/>
                  <a:uFillTx/>
                  <a:latin typeface="Calibri"/>
                  <a:ea typeface="+mn-ea"/>
                  <a:cs typeface="+mn-cs"/>
                </a:rPr>
                <a:t>und dem Abbau solcher Gase durch Senken ... herzustellen.“</a:t>
              </a:r>
            </a:p>
          </p:txBody>
        </p:sp>
      </p:grpSp>
      <p:grpSp>
        <p:nvGrpSpPr>
          <p:cNvPr id="29" name="Gruppieren 28">
            <a:extLst>
              <a:ext uri="{FF2B5EF4-FFF2-40B4-BE49-F238E27FC236}">
                <a16:creationId xmlns:a16="http://schemas.microsoft.com/office/drawing/2014/main" id="{C0D3208D-33A1-EB28-3F64-4B7CAD695AFF}"/>
              </a:ext>
            </a:extLst>
          </p:cNvPr>
          <p:cNvGrpSpPr/>
          <p:nvPr/>
        </p:nvGrpSpPr>
        <p:grpSpPr>
          <a:xfrm>
            <a:off x="7750331" y="4171670"/>
            <a:ext cx="3930172" cy="2248204"/>
            <a:chOff x="7893837" y="4171670"/>
            <a:chExt cx="3995010" cy="2248204"/>
          </a:xfrm>
        </p:grpSpPr>
        <p:pic>
          <p:nvPicPr>
            <p:cNvPr id="11" name="Grafik 10" descr="Ein Bild, das Wolke, Himmel, Wasser, draußen enthält.&#10;&#10;Automatisch generierte Beschreibung">
              <a:extLst>
                <a:ext uri="{FF2B5EF4-FFF2-40B4-BE49-F238E27FC236}">
                  <a16:creationId xmlns:a16="http://schemas.microsoft.com/office/drawing/2014/main" id="{FA70A38C-B407-0D1C-BB4A-EABD020DFACE}"/>
                </a:ext>
              </a:extLst>
            </p:cNvPr>
            <p:cNvPicPr>
              <a:picLocks noChangeAspect="1"/>
            </p:cNvPicPr>
            <p:nvPr/>
          </p:nvPicPr>
          <p:blipFill>
            <a:blip r:embed="rId3"/>
            <a:stretch>
              <a:fillRect/>
            </a:stretch>
          </p:blipFill>
          <p:spPr>
            <a:xfrm>
              <a:off x="7907541" y="4171670"/>
              <a:ext cx="3981306" cy="2248204"/>
            </a:xfrm>
            <a:prstGeom prst="rect">
              <a:avLst/>
            </a:prstGeom>
          </p:spPr>
        </p:pic>
        <p:sp>
          <p:nvSpPr>
            <p:cNvPr id="26" name="Textfeld 25">
              <a:extLst>
                <a:ext uri="{FF2B5EF4-FFF2-40B4-BE49-F238E27FC236}">
                  <a16:creationId xmlns:a16="http://schemas.microsoft.com/office/drawing/2014/main" id="{8CFFC259-8F0E-F29D-EB9E-FE8DB115269F}"/>
                </a:ext>
              </a:extLst>
            </p:cNvPr>
            <p:cNvSpPr txBox="1"/>
            <p:nvPr/>
          </p:nvSpPr>
          <p:spPr>
            <a:xfrm>
              <a:off x="7893837" y="5172078"/>
              <a:ext cx="39950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a:ea typeface="+mn-ea"/>
                  <a:cs typeface="+mn-cs"/>
                </a:rPr>
                <a:t>Ozeane und Pflanzen </a:t>
              </a:r>
              <a:br>
                <a:rPr kumimoji="0" lang="de-DE" sz="1800" b="1" i="0" u="none" strike="noStrike" kern="1200" cap="none" spc="0" normalizeH="0" baseline="0" noProof="0" dirty="0">
                  <a:ln>
                    <a:noFill/>
                  </a:ln>
                  <a:solidFill>
                    <a:prstClr val="white"/>
                  </a:solidFill>
                  <a:effectLst/>
                  <a:uLnTx/>
                  <a:uFillTx/>
                  <a:latin typeface="Calibri"/>
                  <a:ea typeface="+mn-ea"/>
                  <a:cs typeface="+mn-cs"/>
                </a:rPr>
              </a:br>
              <a:r>
                <a:rPr kumimoji="0" lang="de-DE" sz="1800" b="1" i="0" u="none" strike="noStrike" kern="1200" cap="none" spc="0" normalizeH="0" baseline="0" noProof="0" dirty="0">
                  <a:ln>
                    <a:noFill/>
                  </a:ln>
                  <a:solidFill>
                    <a:prstClr val="white"/>
                  </a:solidFill>
                  <a:effectLst/>
                  <a:uLnTx/>
                  <a:uFillTx/>
                  <a:latin typeface="Calibri"/>
                  <a:ea typeface="+mn-ea"/>
                  <a:cs typeface="+mn-cs"/>
                </a:rPr>
                <a:t>als natürliche Senken</a:t>
              </a:r>
              <a:br>
                <a:rPr kumimoji="0" lang="de-DE" sz="1800" b="1" i="0" u="none" strike="noStrike" kern="1200" cap="none" spc="0" normalizeH="0" baseline="0" noProof="0" dirty="0">
                  <a:ln>
                    <a:noFill/>
                  </a:ln>
                  <a:solidFill>
                    <a:prstClr val="white"/>
                  </a:solidFill>
                  <a:effectLst/>
                  <a:uLnTx/>
                  <a:uFillTx/>
                  <a:latin typeface="Calibri"/>
                  <a:ea typeface="+mn-ea"/>
                  <a:cs typeface="+mn-cs"/>
                </a:rPr>
              </a:br>
              <a:r>
                <a:rPr kumimoji="0" lang="de-DE" sz="1800" b="1" i="0" u="none" strike="noStrike" kern="1200" cap="none" spc="0" normalizeH="0" baseline="0" noProof="0" dirty="0">
                  <a:ln>
                    <a:noFill/>
                  </a:ln>
                  <a:solidFill>
                    <a:prstClr val="white"/>
                  </a:solidFill>
                  <a:effectLst/>
                  <a:uLnTx/>
                  <a:uFillTx/>
                  <a:latin typeface="Calibri"/>
                  <a:ea typeface="+mn-ea"/>
                  <a:cs typeface="+mn-cs"/>
                </a:rPr>
                <a:t>nehmen rd. 55% der </a:t>
              </a:r>
              <a:br>
                <a:rPr kumimoji="0" lang="de-DE" sz="1800" b="1" i="0" u="none" strike="noStrike" kern="1200" cap="none" spc="0" normalizeH="0" baseline="0" noProof="0" dirty="0">
                  <a:ln>
                    <a:noFill/>
                  </a:ln>
                  <a:solidFill>
                    <a:prstClr val="white"/>
                  </a:solidFill>
                  <a:effectLst/>
                  <a:uLnTx/>
                  <a:uFillTx/>
                  <a:latin typeface="Calibri"/>
                  <a:ea typeface="+mn-ea"/>
                  <a:cs typeface="+mn-cs"/>
                </a:rPr>
              </a:br>
              <a:r>
                <a:rPr kumimoji="0" lang="de-DE" sz="1800" b="1" i="0" u="none" strike="noStrike" kern="1200" cap="none" spc="0" normalizeH="0" baseline="0" noProof="0" dirty="0">
                  <a:ln>
                    <a:noFill/>
                  </a:ln>
                  <a:solidFill>
                    <a:prstClr val="white"/>
                  </a:solidFill>
                  <a:effectLst/>
                  <a:uLnTx/>
                  <a:uFillTx/>
                  <a:latin typeface="Calibri"/>
                  <a:ea typeface="+mn-ea"/>
                  <a:cs typeface="+mn-cs"/>
                </a:rPr>
                <a:t>CO</a:t>
              </a:r>
              <a:r>
                <a:rPr kumimoji="0" lang="de-DE" sz="1800" b="1" i="0" u="none" strike="noStrike" kern="1200" cap="none" spc="0" normalizeH="0" baseline="-25000" noProof="0" dirty="0">
                  <a:ln>
                    <a:noFill/>
                  </a:ln>
                  <a:solidFill>
                    <a:prstClr val="white"/>
                  </a:solidFill>
                  <a:effectLst/>
                  <a:uLnTx/>
                  <a:uFillTx/>
                  <a:latin typeface="Calibri"/>
                  <a:ea typeface="+mn-ea"/>
                  <a:cs typeface="+mn-cs"/>
                </a:rPr>
                <a:t>2</a:t>
              </a:r>
              <a:r>
                <a:rPr kumimoji="0" lang="de-DE" sz="1800" b="1" i="0" u="none" strike="noStrike" kern="1200" cap="none" spc="0" normalizeH="0" baseline="0" noProof="0" dirty="0">
                  <a:ln>
                    <a:noFill/>
                  </a:ln>
                  <a:solidFill>
                    <a:prstClr val="white"/>
                  </a:solidFill>
                  <a:effectLst/>
                  <a:uLnTx/>
                  <a:uFillTx/>
                  <a:latin typeface="Calibri"/>
                  <a:ea typeface="+mn-ea"/>
                  <a:cs typeface="+mn-cs"/>
                </a:rPr>
                <a:t>-Emissionen auf </a:t>
              </a:r>
            </a:p>
          </p:txBody>
        </p:sp>
      </p:grpSp>
      <p:grpSp>
        <p:nvGrpSpPr>
          <p:cNvPr id="28" name="Gruppieren 27">
            <a:extLst>
              <a:ext uri="{FF2B5EF4-FFF2-40B4-BE49-F238E27FC236}">
                <a16:creationId xmlns:a16="http://schemas.microsoft.com/office/drawing/2014/main" id="{9FA8441C-5F02-5E42-B05F-A0EFCE0702DD}"/>
              </a:ext>
            </a:extLst>
          </p:cNvPr>
          <p:cNvGrpSpPr/>
          <p:nvPr/>
        </p:nvGrpSpPr>
        <p:grpSpPr>
          <a:xfrm>
            <a:off x="7754942" y="1674586"/>
            <a:ext cx="3930171" cy="2306694"/>
            <a:chOff x="7940137" y="1674586"/>
            <a:chExt cx="3930171" cy="2306694"/>
          </a:xfrm>
        </p:grpSpPr>
        <p:sp>
          <p:nvSpPr>
            <p:cNvPr id="5" name="Rechteck 4">
              <a:extLst>
                <a:ext uri="{FF2B5EF4-FFF2-40B4-BE49-F238E27FC236}">
                  <a16:creationId xmlns:a16="http://schemas.microsoft.com/office/drawing/2014/main" id="{7DB1C4B8-9D36-5080-0132-C5CF3B211B4A}"/>
                </a:ext>
              </a:extLst>
            </p:cNvPr>
            <p:cNvSpPr/>
            <p:nvPr/>
          </p:nvSpPr>
          <p:spPr>
            <a:xfrm>
              <a:off x="7940137" y="1706880"/>
              <a:ext cx="3930171" cy="2274400"/>
            </a:xfrm>
            <a:prstGeom prst="rect">
              <a:avLst/>
            </a:prstGeom>
            <a:solidFill>
              <a:schemeClr val="tx2"/>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3" name="Textfeld 2">
              <a:extLst>
                <a:ext uri="{FF2B5EF4-FFF2-40B4-BE49-F238E27FC236}">
                  <a16:creationId xmlns:a16="http://schemas.microsoft.com/office/drawing/2014/main" id="{8B0876E8-CDEF-7FA5-3861-8545E6978B4C}"/>
                </a:ext>
              </a:extLst>
            </p:cNvPr>
            <p:cNvSpPr txBox="1"/>
            <p:nvPr/>
          </p:nvSpPr>
          <p:spPr>
            <a:xfrm>
              <a:off x="8034761" y="2221161"/>
              <a:ext cx="3777672" cy="9028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de-DE" sz="1600" b="0" i="0" u="none" strike="noStrike" kern="1200" cap="none" spc="0" normalizeH="0" baseline="0" noProof="0" dirty="0">
                  <a:ln>
                    <a:noFill/>
                  </a:ln>
                  <a:solidFill>
                    <a:prstClr val="white"/>
                  </a:solidFill>
                  <a:effectLst/>
                  <a:uLnTx/>
                  <a:uFillTx/>
                  <a:latin typeface="Calibri"/>
                  <a:ea typeface="+mn-ea"/>
                  <a:cs typeface="+mn-cs"/>
                </a:rPr>
                <a:t> Deutschland  2010:     972 Mio. t CO</a:t>
              </a:r>
              <a:r>
                <a:rPr kumimoji="0" lang="de-DE" sz="1600" b="0" i="0" u="none" strike="noStrike" kern="1200" cap="none" spc="0" normalizeH="0" baseline="-25000" noProof="0" dirty="0">
                  <a:ln>
                    <a:noFill/>
                  </a:ln>
                  <a:solidFill>
                    <a:prstClr val="white"/>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DE" sz="1600" b="0" i="0" u="none" strike="noStrike" kern="1200" cap="none" spc="0" normalizeH="0" baseline="-2500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de-DE" sz="1600" b="0" i="0" u="none" strike="noStrike" kern="1200" cap="none" spc="0" normalizeH="0" baseline="0" noProof="0" dirty="0">
                  <a:ln>
                    <a:noFill/>
                  </a:ln>
                  <a:solidFill>
                    <a:prstClr val="white"/>
                  </a:solidFill>
                  <a:effectLst/>
                  <a:uLnTx/>
                  <a:uFillTx/>
                  <a:latin typeface="Calibri"/>
                  <a:ea typeface="+mn-ea"/>
                  <a:cs typeface="+mn-cs"/>
                </a:rPr>
                <a:t> Deutschland  2023:     582 Mio. t CO</a:t>
              </a:r>
              <a:r>
                <a:rPr kumimoji="0" lang="de-DE" sz="1600" b="0" i="0" u="none" strike="noStrike" kern="1200" cap="none" spc="0" normalizeH="0" baseline="-25000" noProof="0" dirty="0">
                  <a:ln>
                    <a:noFill/>
                  </a:ln>
                  <a:solidFill>
                    <a:prstClr val="white"/>
                  </a:solidFill>
                  <a:effectLst/>
                  <a:uLnTx/>
                  <a:uFillTx/>
                  <a:latin typeface="Calibri"/>
                  <a:ea typeface="+mn-ea"/>
                  <a:cs typeface="+mn-cs"/>
                </a:rPr>
                <a:t>2</a:t>
              </a:r>
            </a:p>
          </p:txBody>
        </p:sp>
        <p:sp>
          <p:nvSpPr>
            <p:cNvPr id="10" name="Rechteck 9">
              <a:extLst>
                <a:ext uri="{FF2B5EF4-FFF2-40B4-BE49-F238E27FC236}">
                  <a16:creationId xmlns:a16="http://schemas.microsoft.com/office/drawing/2014/main" id="{CEA51760-28D7-7051-29E0-BB7C26922FB0}"/>
                </a:ext>
              </a:extLst>
            </p:cNvPr>
            <p:cNvSpPr/>
            <p:nvPr/>
          </p:nvSpPr>
          <p:spPr>
            <a:xfrm>
              <a:off x="7940137" y="1674586"/>
              <a:ext cx="3930171" cy="477311"/>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a:t>
              </a:r>
              <a:r>
                <a:rPr kumimoji="0" lang="de-DE" sz="1800" b="1" i="0" u="none" strike="noStrike" kern="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de-DE" sz="1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-Emissionen Deutschland</a:t>
              </a:r>
            </a:p>
          </p:txBody>
        </p:sp>
      </p:grpSp>
      <p:sp>
        <p:nvSpPr>
          <p:cNvPr id="19" name="Dreieck 18">
            <a:extLst>
              <a:ext uri="{FF2B5EF4-FFF2-40B4-BE49-F238E27FC236}">
                <a16:creationId xmlns:a16="http://schemas.microsoft.com/office/drawing/2014/main" id="{674502EF-A584-BB19-E4C6-A16D3D883EAC}"/>
              </a:ext>
            </a:extLst>
          </p:cNvPr>
          <p:cNvSpPr/>
          <p:nvPr/>
        </p:nvSpPr>
        <p:spPr>
          <a:xfrm rot="5400000">
            <a:off x="4924664" y="3780428"/>
            <a:ext cx="4697821" cy="486137"/>
          </a:xfrm>
          <a:prstGeom prst="triangle">
            <a:avLst/>
          </a:prstGeom>
          <a:solidFill>
            <a:schemeClr val="bg1">
              <a:lumMod val="95000"/>
            </a:schemeClr>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4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Astronomisches Objekt, Planet, Weltraum, Raum enthält.&#10;&#10;Automatisch generierte Beschreibung">
            <a:extLst>
              <a:ext uri="{FF2B5EF4-FFF2-40B4-BE49-F238E27FC236}">
                <a16:creationId xmlns:a16="http://schemas.microsoft.com/office/drawing/2014/main" id="{D0C78DA3-8A5E-DF09-73F4-8700858CC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6" y="68263"/>
            <a:ext cx="11949288" cy="6721475"/>
          </a:xfrm>
          <a:prstGeom prst="rect">
            <a:avLst/>
          </a:prstGeom>
          <a:noFill/>
        </p:spPr>
      </p:pic>
      <p:sp>
        <p:nvSpPr>
          <p:cNvPr id="4" name="Foliennummernplatzhalter 3" hidden="1">
            <a:extLst>
              <a:ext uri="{FF2B5EF4-FFF2-40B4-BE49-F238E27FC236}">
                <a16:creationId xmlns:a16="http://schemas.microsoft.com/office/drawing/2014/main" id="{F3A2FE84-6F3A-8490-34D3-FA7DFF5B9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 name="Titel 1">
            <a:extLst>
              <a:ext uri="{FF2B5EF4-FFF2-40B4-BE49-F238E27FC236}">
                <a16:creationId xmlns:a16="http://schemas.microsoft.com/office/drawing/2014/main" id="{33BC3D9D-A6F6-606D-1030-CEEAE25FBB4A}"/>
              </a:ext>
            </a:extLst>
          </p:cNvPr>
          <p:cNvSpPr>
            <a:spLocks noGrp="1"/>
          </p:cNvSpPr>
          <p:nvPr>
            <p:ph type="title"/>
          </p:nvPr>
        </p:nvSpPr>
        <p:spPr>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a:lnSpc>
                <a:spcPct val="90000"/>
              </a:lnSpc>
            </a:pPr>
            <a:r>
              <a:rPr lang="de-DE" sz="2800" b="1" kern="1200" dirty="0">
                <a:solidFill>
                  <a:schemeClr val="bg1"/>
                </a:solidFill>
              </a:rPr>
              <a:t>Die Folge: Bundesverfassungsgericht gestattet Deutschland </a:t>
            </a:r>
            <a:br>
              <a:rPr lang="de-DE" sz="2800" b="1" kern="1200" dirty="0">
                <a:solidFill>
                  <a:schemeClr val="bg1"/>
                </a:solidFill>
              </a:rPr>
            </a:br>
            <a:r>
              <a:rPr lang="de-DE" sz="2800" b="1" kern="1200" dirty="0">
                <a:solidFill>
                  <a:schemeClr val="bg1"/>
                </a:solidFill>
              </a:rPr>
              <a:t>nur noch 6,7 </a:t>
            </a:r>
            <a:r>
              <a:rPr lang="de-DE" sz="2800" b="1" kern="1200" dirty="0" err="1">
                <a:solidFill>
                  <a:schemeClr val="bg1"/>
                </a:solidFill>
              </a:rPr>
              <a:t>Gt</a:t>
            </a:r>
            <a:r>
              <a:rPr lang="de-DE" sz="2800" b="1" kern="1200" dirty="0">
                <a:solidFill>
                  <a:schemeClr val="bg1"/>
                </a:solidFill>
              </a:rPr>
              <a:t> CO</a:t>
            </a:r>
            <a:r>
              <a:rPr lang="de-DE" sz="2800" b="1" kern="1200" baseline="-25000" dirty="0">
                <a:solidFill>
                  <a:schemeClr val="bg1"/>
                </a:solidFill>
              </a:rPr>
              <a:t>2</a:t>
            </a:r>
            <a:r>
              <a:rPr lang="de-DE" sz="2800" b="1" kern="1200" dirty="0">
                <a:solidFill>
                  <a:schemeClr val="bg1"/>
                </a:solidFill>
              </a:rPr>
              <a:t> bis zur Klimaneutralität</a:t>
            </a:r>
          </a:p>
        </p:txBody>
      </p:sp>
      <p:sp>
        <p:nvSpPr>
          <p:cNvPr id="3" name="Ovale Legende 2">
            <a:extLst>
              <a:ext uri="{FF2B5EF4-FFF2-40B4-BE49-F238E27FC236}">
                <a16:creationId xmlns:a16="http://schemas.microsoft.com/office/drawing/2014/main" id="{1166B5B5-8323-E7E2-0BF9-95E97C1D8D2B}"/>
              </a:ext>
            </a:extLst>
          </p:cNvPr>
          <p:cNvSpPr/>
          <p:nvPr/>
        </p:nvSpPr>
        <p:spPr>
          <a:xfrm>
            <a:off x="8049491" y="1417637"/>
            <a:ext cx="3851563" cy="4456690"/>
          </a:xfrm>
          <a:prstGeom prst="wedgeEllipseCallout">
            <a:avLst>
              <a:gd name="adj1" fmla="val -61397"/>
              <a:gd name="adj2" fmla="val 38563"/>
            </a:avLst>
          </a:prstGeom>
          <a:solidFill>
            <a:schemeClr val="bg1">
              <a:alpha val="32000"/>
            </a:schemeClr>
          </a:solidFill>
          <a:ln>
            <a:solidFill>
              <a:schemeClr val="bg1">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a:ea typeface="+mn-ea"/>
                <a:cs typeface="+mn-cs"/>
              </a:rPr>
              <a:t>Jede weitere in die Erdatmosphäre gelangende … CO</a:t>
            </a:r>
            <a:r>
              <a:rPr kumimoji="0" lang="de-DE" sz="2400" b="0" i="0" u="none" strike="noStrike" kern="1200" cap="none" spc="0" normalizeH="0" baseline="-25000" noProof="0" dirty="0">
                <a:ln>
                  <a:noFill/>
                </a:ln>
                <a:solidFill>
                  <a:prstClr val="white"/>
                </a:solidFill>
                <a:effectLst/>
                <a:uLnTx/>
                <a:uFillTx/>
                <a:latin typeface="Calibri"/>
                <a:ea typeface="+mn-ea"/>
                <a:cs typeface="+mn-cs"/>
              </a:rPr>
              <a:t>2</a:t>
            </a:r>
            <a:r>
              <a:rPr kumimoji="0" lang="de-DE" sz="2400" b="0" i="0" u="none" strike="noStrike" kern="1200" cap="none" spc="0" normalizeH="0" baseline="0" noProof="0" dirty="0">
                <a:ln>
                  <a:noFill/>
                </a:ln>
                <a:solidFill>
                  <a:prstClr val="white"/>
                </a:solidFill>
                <a:effectLst/>
                <a:uLnTx/>
                <a:uFillTx/>
                <a:latin typeface="Calibri"/>
                <a:ea typeface="+mn-ea"/>
                <a:cs typeface="+mn-cs"/>
              </a:rPr>
              <a:t> –Menge erhöht also bleibend die CO</a:t>
            </a:r>
            <a:r>
              <a:rPr kumimoji="0" lang="de-DE" sz="2400" b="0" i="0" u="none" strike="noStrike" kern="1200" cap="none" spc="0" normalizeH="0" baseline="-25000" noProof="0" dirty="0">
                <a:ln>
                  <a:noFill/>
                </a:ln>
                <a:solidFill>
                  <a:prstClr val="white"/>
                </a:solidFill>
                <a:effectLst/>
                <a:uLnTx/>
                <a:uFillTx/>
                <a:latin typeface="Calibri"/>
                <a:ea typeface="+mn-ea"/>
                <a:cs typeface="+mn-cs"/>
              </a:rPr>
              <a:t>2</a:t>
            </a:r>
            <a:r>
              <a:rPr kumimoji="0" lang="de-DE" sz="2400" b="0" i="0" u="none" strike="noStrike" kern="1200" cap="none" spc="0" normalizeH="0" baseline="0" noProof="0" dirty="0">
                <a:ln>
                  <a:noFill/>
                </a:ln>
                <a:solidFill>
                  <a:prstClr val="white"/>
                </a:solidFill>
                <a:effectLst/>
                <a:uLnTx/>
                <a:uFillTx/>
                <a:latin typeface="Calibri"/>
                <a:ea typeface="+mn-ea"/>
                <a:cs typeface="+mn-cs"/>
              </a:rPr>
              <a:t>-Konzentration und führt zu einem weiteren Temperaturanstieg“</a:t>
            </a:r>
          </a:p>
        </p:txBody>
      </p:sp>
      <p:sp>
        <p:nvSpPr>
          <p:cNvPr id="5" name="Ovale Legende 4">
            <a:extLst>
              <a:ext uri="{FF2B5EF4-FFF2-40B4-BE49-F238E27FC236}">
                <a16:creationId xmlns:a16="http://schemas.microsoft.com/office/drawing/2014/main" id="{C1B3BA25-49B8-C02A-8FDF-D5DCE125F6D2}"/>
              </a:ext>
            </a:extLst>
          </p:cNvPr>
          <p:cNvSpPr/>
          <p:nvPr/>
        </p:nvSpPr>
        <p:spPr>
          <a:xfrm flipH="1">
            <a:off x="609600" y="1417638"/>
            <a:ext cx="3352800" cy="2520084"/>
          </a:xfrm>
          <a:prstGeom prst="wedgeEllipseCallout">
            <a:avLst>
              <a:gd name="adj1" fmla="val -45570"/>
              <a:gd name="adj2" fmla="val 62500"/>
            </a:avLst>
          </a:prstGeom>
          <a:solidFill>
            <a:schemeClr val="bg1">
              <a:alpha val="32000"/>
            </a:schemeClr>
          </a:solidFill>
          <a:ln>
            <a:solidFill>
              <a:schemeClr val="bg1">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„Nur kleine Teile der anthropogenen Emissionen werden von den Meeren und der terrestrischen Biosphäre aufgenommen…</a:t>
            </a:r>
          </a:p>
        </p:txBody>
      </p:sp>
      <p:sp>
        <p:nvSpPr>
          <p:cNvPr id="10" name="Ovale Legende 9">
            <a:extLst>
              <a:ext uri="{FF2B5EF4-FFF2-40B4-BE49-F238E27FC236}">
                <a16:creationId xmlns:a16="http://schemas.microsoft.com/office/drawing/2014/main" id="{34E1EC3D-3C55-59A3-38D8-22DFDEA9F811}"/>
              </a:ext>
            </a:extLst>
          </p:cNvPr>
          <p:cNvSpPr/>
          <p:nvPr/>
        </p:nvSpPr>
        <p:spPr>
          <a:xfrm flipH="1">
            <a:off x="304800" y="4103688"/>
            <a:ext cx="4003964" cy="2520084"/>
          </a:xfrm>
          <a:prstGeom prst="wedgeEllipseCallout">
            <a:avLst>
              <a:gd name="adj1" fmla="val -60366"/>
              <a:gd name="adj2" fmla="val -22164"/>
            </a:avLst>
          </a:prstGeom>
          <a:solidFill>
            <a:schemeClr val="bg1">
              <a:alpha val="32000"/>
            </a:schemeClr>
          </a:solidFill>
          <a:ln>
            <a:solidFill>
              <a:schemeClr val="bg1">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Im Gegensatz zu anderen Treibhausgasen verlässt CO</a:t>
            </a:r>
            <a:r>
              <a:rPr kumimoji="0" lang="de-DE" sz="1800" b="0" i="0" u="none" strike="noStrike" kern="1200" cap="none" spc="0" normalizeH="0" baseline="-25000" noProof="0" dirty="0">
                <a:ln>
                  <a:noFill/>
                </a:ln>
                <a:solidFill>
                  <a:prstClr val="white"/>
                </a:solidFill>
                <a:effectLst/>
                <a:uLnTx/>
                <a:uFillTx/>
                <a:latin typeface="Calibri"/>
                <a:ea typeface="+mn-ea"/>
                <a:cs typeface="+mn-cs"/>
              </a:rPr>
              <a:t>2</a:t>
            </a:r>
            <a:r>
              <a:rPr kumimoji="0" lang="de-DE" sz="1800" b="0" i="0" u="none" strike="noStrike" kern="1200" cap="none" spc="0" normalizeH="0" baseline="0" noProof="0" dirty="0">
                <a:ln>
                  <a:noFill/>
                </a:ln>
                <a:solidFill>
                  <a:prstClr val="white"/>
                </a:solidFill>
                <a:effectLst/>
                <a:uLnTx/>
                <a:uFillTx/>
                <a:latin typeface="Calibri"/>
                <a:ea typeface="+mn-ea"/>
                <a:cs typeface="+mn-cs"/>
              </a:rPr>
              <a:t> die Erdatmosphäre in einem für die Menschheit relevanten Zeitraum nicht mehr auf natürliche Weise.</a:t>
            </a:r>
          </a:p>
        </p:txBody>
      </p:sp>
      <p:sp>
        <p:nvSpPr>
          <p:cNvPr id="12" name="Textfeld 11">
            <a:extLst>
              <a:ext uri="{FF2B5EF4-FFF2-40B4-BE49-F238E27FC236}">
                <a16:creationId xmlns:a16="http://schemas.microsoft.com/office/drawing/2014/main" id="{95BB487D-823C-1493-239F-A2C538E8111A}"/>
              </a:ext>
            </a:extLst>
          </p:cNvPr>
          <p:cNvSpPr txBox="1"/>
          <p:nvPr/>
        </p:nvSpPr>
        <p:spPr>
          <a:xfrm>
            <a:off x="4308764" y="6076635"/>
            <a:ext cx="5693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Calibri"/>
                <a:ea typeface="+mn-ea"/>
                <a:cs typeface="+mn-cs"/>
              </a:rPr>
              <a:t>Bundesverfassungsgericht (2021) Leitsätze zum Beschluss des Ersten Senats vom 24. März 2021</a:t>
            </a:r>
          </a:p>
        </p:txBody>
      </p:sp>
    </p:spTree>
    <p:extLst>
      <p:ext uri="{BB962C8B-B14F-4D97-AF65-F5344CB8AC3E}">
        <p14:creationId xmlns:p14="http://schemas.microsoft.com/office/powerpoint/2010/main" val="29873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Himmel, draußen, Gebäude enthält.&#10;&#10;Automatisch generierte Beschreibung">
            <a:extLst>
              <a:ext uri="{FF2B5EF4-FFF2-40B4-BE49-F238E27FC236}">
                <a16:creationId xmlns:a16="http://schemas.microsoft.com/office/drawing/2014/main" id="{1724A274-A251-3A3C-F01D-6DD4DFC7055C}"/>
              </a:ext>
            </a:extLst>
          </p:cNvPr>
          <p:cNvPicPr>
            <a:picLocks noChangeAspect="1"/>
          </p:cNvPicPr>
          <p:nvPr/>
        </p:nvPicPr>
        <p:blipFill rotWithShape="1">
          <a:blip r:embed="rId2">
            <a:extLst>
              <a:ext uri="{28A0092B-C50C-407E-A947-70E740481C1C}">
                <a14:useLocalDpi xmlns:a14="http://schemas.microsoft.com/office/drawing/2010/main" val="0"/>
              </a:ext>
            </a:extLst>
          </a:blip>
          <a:srcRect t="14192" b="1539"/>
          <a:stretch/>
        </p:blipFill>
        <p:spPr>
          <a:xfrm>
            <a:off x="20" y="10"/>
            <a:ext cx="12191980" cy="6857990"/>
          </a:xfrm>
          <a:prstGeom prst="rect">
            <a:avLst/>
          </a:prstGeom>
          <a:noFill/>
        </p:spPr>
      </p:pic>
      <p:sp>
        <p:nvSpPr>
          <p:cNvPr id="7" name="Titel 1">
            <a:extLst>
              <a:ext uri="{FF2B5EF4-FFF2-40B4-BE49-F238E27FC236}">
                <a16:creationId xmlns:a16="http://schemas.microsoft.com/office/drawing/2014/main" id="{EFF43C52-64F6-E57F-FCA4-A70957433CA6}"/>
              </a:ext>
            </a:extLst>
          </p:cNvPr>
          <p:cNvSpPr>
            <a:spLocks noGrp="1"/>
          </p:cNvSpPr>
          <p:nvPr>
            <p:ph type="title"/>
          </p:nvPr>
        </p:nvSpPr>
        <p:spPr>
          <a:xfrm>
            <a:off x="459129" y="4767787"/>
            <a:ext cx="10972800" cy="94712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3200" b="1" dirty="0">
                <a:solidFill>
                  <a:schemeClr val="bg1"/>
                </a:solidFill>
              </a:rPr>
              <a:t>Notwendige, neue Rahmenbedingungen </a:t>
            </a:r>
            <a:br>
              <a:rPr lang="de-DE" sz="3200" b="1" dirty="0">
                <a:solidFill>
                  <a:schemeClr val="bg1"/>
                </a:solidFill>
              </a:rPr>
            </a:br>
            <a:r>
              <a:rPr lang="de-DE" sz="3200" b="1" dirty="0">
                <a:solidFill>
                  <a:schemeClr val="bg1"/>
                </a:solidFill>
              </a:rPr>
              <a:t>zur Bewältigung der Energiekrise</a:t>
            </a:r>
          </a:p>
        </p:txBody>
      </p:sp>
    </p:spTree>
    <p:extLst>
      <p:ext uri="{BB962C8B-B14F-4D97-AF65-F5344CB8AC3E}">
        <p14:creationId xmlns:p14="http://schemas.microsoft.com/office/powerpoint/2010/main" val="2652507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arte, Text enthält.&#10;&#10;Automatisch generierte Beschreibung">
            <a:extLst>
              <a:ext uri="{FF2B5EF4-FFF2-40B4-BE49-F238E27FC236}">
                <a16:creationId xmlns:a16="http://schemas.microsoft.com/office/drawing/2014/main" id="{8FFB1093-4343-750A-5CE2-21CD5D4DF03C}"/>
              </a:ext>
            </a:extLst>
          </p:cNvPr>
          <p:cNvPicPr>
            <a:picLocks noChangeAspect="1"/>
          </p:cNvPicPr>
          <p:nvPr/>
        </p:nvPicPr>
        <p:blipFill>
          <a:blip r:embed="rId2"/>
          <a:stretch>
            <a:fillRect/>
          </a:stretch>
        </p:blipFill>
        <p:spPr>
          <a:xfrm>
            <a:off x="715921" y="330423"/>
            <a:ext cx="4599029" cy="6035227"/>
          </a:xfrm>
          <a:prstGeom prst="rect">
            <a:avLst/>
          </a:prstGeom>
        </p:spPr>
      </p:pic>
      <p:sp>
        <p:nvSpPr>
          <p:cNvPr id="6" name="Textfeld 5">
            <a:extLst>
              <a:ext uri="{FF2B5EF4-FFF2-40B4-BE49-F238E27FC236}">
                <a16:creationId xmlns:a16="http://schemas.microsoft.com/office/drawing/2014/main" id="{ECC531E5-6945-E06E-5372-2BD00769F674}"/>
              </a:ext>
            </a:extLst>
          </p:cNvPr>
          <p:cNvSpPr txBox="1"/>
          <p:nvPr/>
        </p:nvSpPr>
        <p:spPr>
          <a:xfrm>
            <a:off x="6096000" y="2061031"/>
            <a:ext cx="54959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Das 550 000 km lange Gasnetz soll nach Willen des grünen Wirtschaftsministers Robert Habeck bis 2045 stillgelegt oder herausgerissen werden. Das Gasnetz ist 270 Milliarden € wert. Um es durch Stromleitungen für Wärmepumpen zu ersetzen, bräuchte es noch einmal den gleichen Betrag.</a:t>
            </a:r>
          </a:p>
        </p:txBody>
      </p:sp>
      <p:sp>
        <p:nvSpPr>
          <p:cNvPr id="7" name="Textfeld 6">
            <a:extLst>
              <a:ext uri="{FF2B5EF4-FFF2-40B4-BE49-F238E27FC236}">
                <a16:creationId xmlns:a16="http://schemas.microsoft.com/office/drawing/2014/main" id="{08C2CFE8-4150-1B9F-F887-9359A52A60F4}"/>
              </a:ext>
            </a:extLst>
          </p:cNvPr>
          <p:cNvSpPr txBox="1"/>
          <p:nvPr/>
        </p:nvSpPr>
        <p:spPr>
          <a:xfrm>
            <a:off x="5980153" y="4354651"/>
            <a:ext cx="54959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rPr>
              <a:t>Daher wird ab 1.1.2025 den Gasnetzbetreibern erlaubt die Abschreibungen der Gasnetze bis 2025 zu verkürzen. Folge : die Gasnetzkosten können um 20 % steigen.</a:t>
            </a:r>
          </a:p>
        </p:txBody>
      </p:sp>
      <p:sp>
        <p:nvSpPr>
          <p:cNvPr id="8" name="Textfeld 7">
            <a:extLst>
              <a:ext uri="{FF2B5EF4-FFF2-40B4-BE49-F238E27FC236}">
                <a16:creationId xmlns:a16="http://schemas.microsoft.com/office/drawing/2014/main" id="{4187E559-D08A-2931-FABA-7195E5960073}"/>
              </a:ext>
            </a:extLst>
          </p:cNvPr>
          <p:cNvSpPr txBox="1"/>
          <p:nvPr/>
        </p:nvSpPr>
        <p:spPr>
          <a:xfrm>
            <a:off x="6096000" y="330423"/>
            <a:ext cx="56388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Aptos" panose="02110004020202020204"/>
                <a:ea typeface="+mn-ea"/>
                <a:cs typeface="+mn-cs"/>
              </a:rPr>
              <a:t>Ampelregierung plant die Zerstörung unserer Gasnetze</a:t>
            </a:r>
          </a:p>
        </p:txBody>
      </p:sp>
    </p:spTree>
    <p:extLst>
      <p:ext uri="{BB962C8B-B14F-4D97-AF65-F5344CB8AC3E}">
        <p14:creationId xmlns:p14="http://schemas.microsoft.com/office/powerpoint/2010/main" val="1141018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4B388-4AB4-0198-31A4-D0DED3FEE7B1}"/>
              </a:ext>
            </a:extLst>
          </p:cNvPr>
          <p:cNvSpPr txBox="1">
            <a:spLocks/>
          </p:cNvSpPr>
          <p:nvPr/>
        </p:nvSpPr>
        <p:spPr>
          <a:xfrm>
            <a:off x="377370" y="269707"/>
            <a:ext cx="11226705" cy="97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Was hat die Energiewende bewirkt? Sie hat die CO</a:t>
            </a:r>
            <a:r>
              <a:rPr kumimoji="0" lang="de-DE" sz="2400" b="1"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rPr>
              <a:t>2</a:t>
            </a: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-freie Kernenergie durch CO</a:t>
            </a:r>
            <a:r>
              <a:rPr kumimoji="0" lang="de-DE" sz="2400" b="1" i="0" u="none" strike="noStrike" kern="1200" cap="none" spc="0" normalizeH="0" baseline="-25000" noProof="0" dirty="0">
                <a:ln>
                  <a:noFill/>
                </a:ln>
                <a:solidFill>
                  <a:prstClr val="black"/>
                </a:solidFill>
                <a:effectLst/>
                <a:uLnTx/>
                <a:uFillTx/>
                <a:latin typeface="Calibri" panose="020F0502020204030204" pitchFamily="34" charset="0"/>
                <a:ea typeface="+mj-ea"/>
                <a:cs typeface="Calibri" panose="020F0502020204030204" pitchFamily="34" charset="0"/>
              </a:rPr>
              <a:t>2</a:t>
            </a:r>
            <a:r>
              <a:rPr kumimoji="0" lang="de-DE"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-freie Energie aus Sonne und Wind ersetzt und dafür rd. 500 Milliarden € verschlungen</a:t>
            </a:r>
          </a:p>
        </p:txBody>
      </p:sp>
      <p:sp>
        <p:nvSpPr>
          <p:cNvPr id="8" name="Rechteck 7">
            <a:extLst>
              <a:ext uri="{FF2B5EF4-FFF2-40B4-BE49-F238E27FC236}">
                <a16:creationId xmlns:a16="http://schemas.microsoft.com/office/drawing/2014/main" id="{94E8452D-5204-BA48-01E6-2DB48DC3562D}"/>
              </a:ext>
            </a:extLst>
          </p:cNvPr>
          <p:cNvSpPr/>
          <p:nvPr/>
        </p:nvSpPr>
        <p:spPr>
          <a:xfrm>
            <a:off x="1524" y="1309725"/>
            <a:ext cx="12190476" cy="477311"/>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C02-freie Stromerzeugung 2000-2023</a:t>
            </a:r>
          </a:p>
        </p:txBody>
      </p:sp>
      <p:grpSp>
        <p:nvGrpSpPr>
          <p:cNvPr id="12" name="Gruppieren 11">
            <a:extLst>
              <a:ext uri="{FF2B5EF4-FFF2-40B4-BE49-F238E27FC236}">
                <a16:creationId xmlns:a16="http://schemas.microsoft.com/office/drawing/2014/main" id="{F6D47E6B-75F2-6DF3-1BC5-F15B47931FF7}"/>
              </a:ext>
            </a:extLst>
          </p:cNvPr>
          <p:cNvGrpSpPr/>
          <p:nvPr/>
        </p:nvGrpSpPr>
        <p:grpSpPr>
          <a:xfrm>
            <a:off x="473672" y="1633114"/>
            <a:ext cx="10006763" cy="4955627"/>
            <a:chOff x="473672" y="1633114"/>
            <a:chExt cx="10006763" cy="4955627"/>
          </a:xfrm>
        </p:grpSpPr>
        <p:pic>
          <p:nvPicPr>
            <p:cNvPr id="3" name="Grafik 2">
              <a:extLst>
                <a:ext uri="{FF2B5EF4-FFF2-40B4-BE49-F238E27FC236}">
                  <a16:creationId xmlns:a16="http://schemas.microsoft.com/office/drawing/2014/main" id="{A916DD2F-053D-1568-E50F-B30C6C8EB305}"/>
                </a:ext>
              </a:extLst>
            </p:cNvPr>
            <p:cNvPicPr>
              <a:picLocks noChangeAspect="1"/>
            </p:cNvPicPr>
            <p:nvPr/>
          </p:nvPicPr>
          <p:blipFill>
            <a:blip r:embed="rId2"/>
            <a:stretch>
              <a:fillRect/>
            </a:stretch>
          </p:blipFill>
          <p:spPr>
            <a:xfrm>
              <a:off x="473672" y="1661100"/>
              <a:ext cx="9970475" cy="4927641"/>
            </a:xfrm>
            <a:prstGeom prst="rect">
              <a:avLst/>
            </a:prstGeom>
          </p:spPr>
        </p:pic>
        <p:sp>
          <p:nvSpPr>
            <p:cNvPr id="4" name="Rechtwinkliges Dreieck 3">
              <a:extLst>
                <a:ext uri="{FF2B5EF4-FFF2-40B4-BE49-F238E27FC236}">
                  <a16:creationId xmlns:a16="http://schemas.microsoft.com/office/drawing/2014/main" id="{609E3BCA-9CB3-2D25-772A-7E6E1EBE4B86}"/>
                </a:ext>
              </a:extLst>
            </p:cNvPr>
            <p:cNvSpPr/>
            <p:nvPr/>
          </p:nvSpPr>
          <p:spPr>
            <a:xfrm rot="5400000" flipH="1" flipV="1">
              <a:off x="7860604" y="1729873"/>
              <a:ext cx="348343" cy="624114"/>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htwinkliges Dreieck 4">
              <a:extLst>
                <a:ext uri="{FF2B5EF4-FFF2-40B4-BE49-F238E27FC236}">
                  <a16:creationId xmlns:a16="http://schemas.microsoft.com/office/drawing/2014/main" id="{7E8C1762-4960-30D0-560F-F96781B84950}"/>
                </a:ext>
              </a:extLst>
            </p:cNvPr>
            <p:cNvSpPr/>
            <p:nvPr/>
          </p:nvSpPr>
          <p:spPr>
            <a:xfrm flipH="1" flipV="1">
              <a:off x="10132092" y="1633114"/>
              <a:ext cx="348343" cy="624114"/>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hteck 8">
              <a:extLst>
                <a:ext uri="{FF2B5EF4-FFF2-40B4-BE49-F238E27FC236}">
                  <a16:creationId xmlns:a16="http://schemas.microsoft.com/office/drawing/2014/main" id="{02FF68B9-3E0F-C4E9-30DF-252349CD1F8A}"/>
                </a:ext>
              </a:extLst>
            </p:cNvPr>
            <p:cNvSpPr/>
            <p:nvPr/>
          </p:nvSpPr>
          <p:spPr>
            <a:xfrm>
              <a:off x="5289896" y="1723557"/>
              <a:ext cx="2620389" cy="492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 name="Gruppieren 13">
            <a:extLst>
              <a:ext uri="{FF2B5EF4-FFF2-40B4-BE49-F238E27FC236}">
                <a16:creationId xmlns:a16="http://schemas.microsoft.com/office/drawing/2014/main" id="{71173C7C-3B27-6D37-3FFF-F44306454084}"/>
              </a:ext>
            </a:extLst>
          </p:cNvPr>
          <p:cNvGrpSpPr/>
          <p:nvPr/>
        </p:nvGrpSpPr>
        <p:grpSpPr>
          <a:xfrm>
            <a:off x="10329584" y="2679428"/>
            <a:ext cx="1580566" cy="2197372"/>
            <a:chOff x="10329584" y="2679428"/>
            <a:chExt cx="1580566" cy="2197372"/>
          </a:xfrm>
        </p:grpSpPr>
        <p:pic>
          <p:nvPicPr>
            <p:cNvPr id="7" name="Grafik 6">
              <a:extLst>
                <a:ext uri="{FF2B5EF4-FFF2-40B4-BE49-F238E27FC236}">
                  <a16:creationId xmlns:a16="http://schemas.microsoft.com/office/drawing/2014/main" id="{FCA8FD90-FE2E-2026-24AF-19ACE6CE6D01}"/>
                </a:ext>
              </a:extLst>
            </p:cNvPr>
            <p:cNvPicPr>
              <a:picLocks noChangeAspect="1"/>
            </p:cNvPicPr>
            <p:nvPr/>
          </p:nvPicPr>
          <p:blipFill>
            <a:blip r:embed="rId3"/>
            <a:stretch>
              <a:fillRect/>
            </a:stretch>
          </p:blipFill>
          <p:spPr>
            <a:xfrm>
              <a:off x="10329584" y="2679428"/>
              <a:ext cx="1580566" cy="2197372"/>
            </a:xfrm>
            <a:prstGeom prst="rect">
              <a:avLst/>
            </a:prstGeom>
          </p:spPr>
        </p:pic>
        <p:sp>
          <p:nvSpPr>
            <p:cNvPr id="13" name="Rechteck 12">
              <a:extLst>
                <a:ext uri="{FF2B5EF4-FFF2-40B4-BE49-F238E27FC236}">
                  <a16:creationId xmlns:a16="http://schemas.microsoft.com/office/drawing/2014/main" id="{7FDB3EF6-FF19-2762-B2DC-005E25876A2F}"/>
                </a:ext>
              </a:extLst>
            </p:cNvPr>
            <p:cNvSpPr/>
            <p:nvPr/>
          </p:nvSpPr>
          <p:spPr>
            <a:xfrm>
              <a:off x="10444147" y="4412343"/>
              <a:ext cx="1392157" cy="464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feld 5">
            <a:extLst>
              <a:ext uri="{FF2B5EF4-FFF2-40B4-BE49-F238E27FC236}">
                <a16:creationId xmlns:a16="http://schemas.microsoft.com/office/drawing/2014/main" id="{20362B9A-EE54-063F-99E7-D72FB196F281}"/>
              </a:ext>
            </a:extLst>
          </p:cNvPr>
          <p:cNvSpPr txBox="1"/>
          <p:nvPr/>
        </p:nvSpPr>
        <p:spPr>
          <a:xfrm>
            <a:off x="2970481" y="6434404"/>
            <a:ext cx="56356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https://www.tech-for-future.de/energiewende/</a:t>
            </a:r>
          </a:p>
        </p:txBody>
      </p:sp>
    </p:spTree>
    <p:extLst>
      <p:ext uri="{BB962C8B-B14F-4D97-AF65-F5344CB8AC3E}">
        <p14:creationId xmlns:p14="http://schemas.microsoft.com/office/powerpoint/2010/main" val="3243515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91739-FD02-4D8D-8FF8-9C4E92259BCE}"/>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1.Fracking-Erdgasförderung in Deutschland ermöglichen, seit 2017 in Deutschland verboten</a:t>
            </a:r>
          </a:p>
        </p:txBody>
      </p:sp>
      <p:sp>
        <p:nvSpPr>
          <p:cNvPr id="3" name="Textfeld 2">
            <a:extLst>
              <a:ext uri="{FF2B5EF4-FFF2-40B4-BE49-F238E27FC236}">
                <a16:creationId xmlns:a16="http://schemas.microsoft.com/office/drawing/2014/main" id="{479FDC04-F131-4DB7-6458-8CCD845F0FA0}"/>
              </a:ext>
            </a:extLst>
          </p:cNvPr>
          <p:cNvSpPr txBox="1"/>
          <p:nvPr/>
        </p:nvSpPr>
        <p:spPr>
          <a:xfrm>
            <a:off x="9032889" y="1417638"/>
            <a:ext cx="2680140" cy="508806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„Solange wir in Deutschland Erdgas benötigen, ist es – freundlich ausgedrückt – ein Schildbürgerstreich, dass wir es nicht bei uns fördern“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Hans-Joachim Kümpel, ehem. Präsident der Bundesanstalt für Geowissenschaften und Rohstoffe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Fördermenge nach Kümpel:  jährlich 20 Milliarden Kubikmeter auf Jahrzehnte hinaus.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Insgesamt 2,3 Billionen m³</a:t>
            </a:r>
          </a:p>
        </p:txBody>
      </p:sp>
      <p:pic>
        <p:nvPicPr>
          <p:cNvPr id="7" name="Inhaltsplatzhalter 6">
            <a:extLst>
              <a:ext uri="{FF2B5EF4-FFF2-40B4-BE49-F238E27FC236}">
                <a16:creationId xmlns:a16="http://schemas.microsoft.com/office/drawing/2014/main" id="{CF93974C-59F7-09CE-3F2A-768452704C5D}"/>
              </a:ext>
            </a:extLst>
          </p:cNvPr>
          <p:cNvPicPr>
            <a:picLocks noGrp="1" noChangeAspect="1"/>
          </p:cNvPicPr>
          <p:nvPr>
            <p:ph idx="1"/>
          </p:nvPr>
        </p:nvPicPr>
        <p:blipFill>
          <a:blip r:embed="rId2"/>
          <a:stretch>
            <a:fillRect/>
          </a:stretch>
        </p:blipFill>
        <p:spPr>
          <a:xfrm>
            <a:off x="2004676" y="1298525"/>
            <a:ext cx="6415424" cy="5284837"/>
          </a:xfrm>
        </p:spPr>
      </p:pic>
    </p:spTree>
    <p:extLst>
      <p:ext uri="{BB962C8B-B14F-4D97-AF65-F5344CB8AC3E}">
        <p14:creationId xmlns:p14="http://schemas.microsoft.com/office/powerpoint/2010/main" val="1307538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CBAD9831-17AA-4E27-99ED-8DC72DD3E42F}"/>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altLang="de-DE" sz="2800" b="1" dirty="0"/>
              <a:t>2. Wir brauchen „grüne“, CO2- freie Kohle- und Gaskraftwerke.</a:t>
            </a:r>
            <a:br>
              <a:rPr lang="de-DE" altLang="de-DE" sz="2800" b="1" dirty="0"/>
            </a:br>
            <a:r>
              <a:rPr lang="de-DE" altLang="de-DE" sz="2800" b="1" dirty="0"/>
              <a:t>CCS-</a:t>
            </a:r>
            <a:r>
              <a:rPr lang="de-DE" altLang="de-DE" sz="2800" b="1" dirty="0" err="1"/>
              <a:t>carbon</a:t>
            </a:r>
            <a:r>
              <a:rPr lang="de-DE" altLang="de-DE" sz="2800" b="1" dirty="0"/>
              <a:t> </a:t>
            </a:r>
            <a:r>
              <a:rPr lang="de-DE" altLang="de-DE" sz="2800" b="1" dirty="0" err="1"/>
              <a:t>capture</a:t>
            </a:r>
            <a:r>
              <a:rPr lang="de-DE" altLang="de-DE" sz="2800" b="1" dirty="0"/>
              <a:t> </a:t>
            </a:r>
            <a:r>
              <a:rPr lang="de-DE" altLang="de-DE" sz="2800" b="1" dirty="0" err="1"/>
              <a:t>sequestration</a:t>
            </a:r>
            <a:r>
              <a:rPr lang="de-DE" altLang="de-DE" sz="2800" b="1" dirty="0"/>
              <a:t> ist in Deutschland verboten</a:t>
            </a:r>
          </a:p>
        </p:txBody>
      </p:sp>
      <p:sp>
        <p:nvSpPr>
          <p:cNvPr id="50180" name="Textfeld 5">
            <a:extLst>
              <a:ext uri="{FF2B5EF4-FFF2-40B4-BE49-F238E27FC236}">
                <a16:creationId xmlns:a16="http://schemas.microsoft.com/office/drawing/2014/main" id="{C7147843-B2E8-4B10-B3FA-26E43964AF51}"/>
              </a:ext>
            </a:extLst>
          </p:cNvPr>
          <p:cNvSpPr txBox="1">
            <a:spLocks noChangeArrowheads="1"/>
          </p:cNvSpPr>
          <p:nvPr/>
        </p:nvSpPr>
        <p:spPr bwMode="auto">
          <a:xfrm>
            <a:off x="680391" y="1417638"/>
            <a:ext cx="4836290" cy="541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Seit 2009 betreibt RWE am Standort des Braunkohlekraftwerks </a:t>
            </a:r>
            <a:r>
              <a:rPr kumimoji="0" lang="de-DE" alt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Niederaussem</a:t>
            </a:r>
            <a:r>
              <a:rPr kumimoji="0" lang="de-DE" alt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zusammen mit BASF und Linde eine Anlage zur nachträglichen Abscheidung von CO2. Die Anlage scheidet über 90 % des CO2 ab. Die Kosten betragen 30 €/t CO2.</a:t>
            </a:r>
            <a:r>
              <a:rPr kumimoji="0" lang="de-DE" altLang="de-DE"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alt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Der Wirkungsgradverlust beträgt weniger als 10 %. </a:t>
            </a:r>
            <a:r>
              <a:rPr kumimoji="0" lang="de-DE" alt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Niederaussem</a:t>
            </a:r>
            <a:r>
              <a:rPr kumimoji="0" lang="de-DE" alt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soll nach Willen des Bundeswirtschaftsminister und RWE  2030 einschl. CO2-Abscheidung stillgelegt werden. </a:t>
            </a: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 23.5.2023 gab RWE bekannt, dass in England die dortigen Gaskraftwerke mit einer Leistung von 4,7 GW mit einer CCS Anlage ausgestattet werden sollen und somit 11 Mio. t CO2 eingespart werden sollen</a:t>
            </a:r>
            <a:endParaRPr kumimoji="0" lang="de-DE" altLang="de-DE"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tabLst/>
              <a:defRPr/>
            </a:pPr>
            <a:endParaRPr kumimoji="0" lang="de-DE" altLang="de-DE"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tabLst/>
              <a:defRPr/>
            </a:pPr>
            <a:r>
              <a:rPr kumimoji="0" lang="de-DE" altLang="de-DE" sz="10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P. Moser et al VGB </a:t>
            </a:r>
            <a:r>
              <a:rPr kumimoji="0" lang="de-DE" altLang="de-DE" sz="105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Powertech</a:t>
            </a:r>
            <a:r>
              <a:rPr kumimoji="0" lang="de-DE" altLang="de-DE" sz="105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1/2 2018 S.43</a:t>
            </a: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tabLst/>
              <a:defRPr/>
            </a:pPr>
            <a:r>
              <a:rPr kumimoji="0" lang="de-DE" altLang="de-D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de-DE" altLang="de-D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docplayer.org</a:t>
            </a:r>
            <a:r>
              <a:rPr kumimoji="0" lang="de-DE" altLang="de-DE"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/77145490-Peter-moser-georg-wiechers-sandra-schmidt-knut-stahl-gerald-vorberg-und-torsten-stoffregen.html</a:t>
            </a:r>
          </a:p>
        </p:txBody>
      </p:sp>
      <p:pic>
        <p:nvPicPr>
          <p:cNvPr id="3" name="Inhaltsplatzhalter 2">
            <a:extLst>
              <a:ext uri="{FF2B5EF4-FFF2-40B4-BE49-F238E27FC236}">
                <a16:creationId xmlns:a16="http://schemas.microsoft.com/office/drawing/2014/main" id="{8FC33C91-5BC3-826A-AAD9-1468939C5A9D}"/>
              </a:ext>
            </a:extLst>
          </p:cNvPr>
          <p:cNvPicPr>
            <a:picLocks noGrp="1" noChangeAspect="1"/>
          </p:cNvPicPr>
          <p:nvPr>
            <p:ph idx="1"/>
          </p:nvPr>
        </p:nvPicPr>
        <p:blipFill>
          <a:blip r:embed="rId2"/>
          <a:stretch>
            <a:fillRect/>
          </a:stretch>
        </p:blipFill>
        <p:spPr>
          <a:xfrm>
            <a:off x="5787131" y="1312219"/>
            <a:ext cx="5418671" cy="2961208"/>
          </a:xfrm>
          <a:prstGeom prst="rect">
            <a:avLst/>
          </a:prstGeom>
        </p:spPr>
      </p:pic>
      <p:sp>
        <p:nvSpPr>
          <p:cNvPr id="4" name="Textfeld 3">
            <a:extLst>
              <a:ext uri="{FF2B5EF4-FFF2-40B4-BE49-F238E27FC236}">
                <a16:creationId xmlns:a16="http://schemas.microsoft.com/office/drawing/2014/main" id="{9357A147-2045-BFA8-5D2C-037E13BE3CD8}"/>
              </a:ext>
            </a:extLst>
          </p:cNvPr>
          <p:cNvSpPr txBox="1"/>
          <p:nvPr/>
        </p:nvSpPr>
        <p:spPr>
          <a:xfrm>
            <a:off x="10186358" y="4402286"/>
            <a:ext cx="14578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Calibri"/>
                <a:ea typeface="+mn-ea"/>
                <a:cs typeface="+mn-cs"/>
              </a:rPr>
              <a:t>Foto: BASF OASE </a:t>
            </a:r>
            <a:r>
              <a:rPr kumimoji="0" lang="de-DE" sz="1000" b="0" i="0" u="none" strike="noStrike" kern="1200" cap="none" spc="0" normalizeH="0" baseline="0" noProof="0" err="1">
                <a:ln>
                  <a:noFill/>
                </a:ln>
                <a:solidFill>
                  <a:prstClr val="black"/>
                </a:solidFill>
                <a:effectLst/>
                <a:uLnTx/>
                <a:uFillTx/>
                <a:latin typeface="Calibri"/>
                <a:ea typeface="+mn-ea"/>
                <a:cs typeface="+mn-cs"/>
              </a:rPr>
              <a:t>blue</a:t>
            </a:r>
            <a:endParaRPr kumimoji="0" lang="de-DE" sz="1000" b="0" i="0" u="none" strike="noStrike" kern="1200" cap="none" spc="0" normalizeH="0" baseline="0" noProof="0">
              <a:ln>
                <a:noFill/>
              </a:ln>
              <a:solidFill>
                <a:prstClr val="black"/>
              </a:solidFill>
              <a:effectLst/>
              <a:uLnTx/>
              <a:uFillTx/>
              <a:latin typeface="Calibri"/>
              <a:ea typeface="+mn-ea"/>
              <a:cs typeface="+mn-cs"/>
            </a:endParaRPr>
          </a:p>
        </p:txBody>
      </p:sp>
      <p:pic>
        <p:nvPicPr>
          <p:cNvPr id="5" name="Grafik 4">
            <a:extLst>
              <a:ext uri="{FF2B5EF4-FFF2-40B4-BE49-F238E27FC236}">
                <a16:creationId xmlns:a16="http://schemas.microsoft.com/office/drawing/2014/main" id="{EEAE0D55-EAE7-C7AF-2280-0EDC36140C0E}"/>
              </a:ext>
            </a:extLst>
          </p:cNvPr>
          <p:cNvPicPr>
            <a:picLocks noChangeAspect="1"/>
          </p:cNvPicPr>
          <p:nvPr/>
        </p:nvPicPr>
        <p:blipFill>
          <a:blip r:embed="rId3"/>
          <a:stretch>
            <a:fillRect/>
          </a:stretch>
        </p:blipFill>
        <p:spPr>
          <a:xfrm>
            <a:off x="5781997" y="4273427"/>
            <a:ext cx="3786468" cy="2522439"/>
          </a:xfrm>
          <a:prstGeom prst="rect">
            <a:avLst/>
          </a:prstGeom>
        </p:spPr>
      </p:pic>
      <p:sp>
        <p:nvSpPr>
          <p:cNvPr id="6" name="Textfeld 5">
            <a:extLst>
              <a:ext uri="{FF2B5EF4-FFF2-40B4-BE49-F238E27FC236}">
                <a16:creationId xmlns:a16="http://schemas.microsoft.com/office/drawing/2014/main" id="{66ABC4A8-C4F4-91C7-3164-CECE00CE79D6}"/>
              </a:ext>
            </a:extLst>
          </p:cNvPr>
          <p:cNvSpPr txBox="1"/>
          <p:nvPr/>
        </p:nvSpPr>
        <p:spPr>
          <a:xfrm>
            <a:off x="9920376" y="6245525"/>
            <a:ext cx="17238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Calibri"/>
                <a:ea typeface="+mn-ea"/>
                <a:cs typeface="+mn-cs"/>
              </a:rPr>
              <a:t>Foto RWE 2023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Himmel, draußen, Kraftwerk, Wolke enthält.&#10;&#10;Automatisch generierte Beschreibung">
            <a:extLst>
              <a:ext uri="{FF2B5EF4-FFF2-40B4-BE49-F238E27FC236}">
                <a16:creationId xmlns:a16="http://schemas.microsoft.com/office/drawing/2014/main" id="{7FF2A668-F062-E2CA-BFF6-DCD77D127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82443" cy="6858000"/>
          </a:xfrm>
          <a:prstGeom prst="rect">
            <a:avLst/>
          </a:prstGeom>
        </p:spPr>
      </p:pic>
      <p:sp>
        <p:nvSpPr>
          <p:cNvPr id="50178" name="Titel 1">
            <a:extLst>
              <a:ext uri="{FF2B5EF4-FFF2-40B4-BE49-F238E27FC236}">
                <a16:creationId xmlns:a16="http://schemas.microsoft.com/office/drawing/2014/main" id="{CBAD9831-17AA-4E27-99ED-8DC72DD3E42F}"/>
              </a:ext>
            </a:extLst>
          </p:cNvPr>
          <p:cNvSpPr>
            <a:spLocks noGrp="1"/>
          </p:cNvSpPr>
          <p:nvPr>
            <p:ph type="title"/>
          </p:nvPr>
        </p:nvSpPr>
        <p:spPr>
          <a:xfrm>
            <a:off x="0" y="274638"/>
            <a:ext cx="12382442" cy="1143000"/>
          </a:xfrm>
          <a:solidFill>
            <a:schemeClr val="bg1">
              <a:alpha val="41202"/>
            </a:schemeClr>
          </a:solidFill>
          <a:ln>
            <a:noFill/>
          </a:ln>
        </p:spPr>
        <p:txBody>
          <a:bodyPr vert="horz" wrap="square" lIns="91440" tIns="45720" rIns="91440" bIns="45720" numCol="1" anchor="ctr" anchorCtr="0" compatLnSpc="1">
            <a:prstTxWarp prst="textNoShape">
              <a:avLst/>
            </a:prstTxWarp>
          </a:bodyPr>
          <a:lstStyle/>
          <a:p>
            <a:r>
              <a:rPr lang="de-DE" altLang="de-DE" sz="2800" b="1" dirty="0"/>
              <a:t>CO</a:t>
            </a:r>
            <a:r>
              <a:rPr lang="de-DE" altLang="de-DE" sz="2800" b="1" baseline="-25000" dirty="0"/>
              <a:t>2</a:t>
            </a:r>
            <a:r>
              <a:rPr lang="de-DE" altLang="de-DE" sz="2800" b="1" dirty="0"/>
              <a:t>- freie Kohlekraftwerke würden in Deutschland den Strompreis </a:t>
            </a:r>
            <a:br>
              <a:rPr lang="de-DE" altLang="de-DE" sz="2800" b="1" dirty="0"/>
            </a:br>
            <a:r>
              <a:rPr lang="de-DE" altLang="de-DE" sz="2800" b="1" dirty="0"/>
              <a:t> senken und die Stromversorgung u.a. für die Industrie sichern</a:t>
            </a:r>
          </a:p>
        </p:txBody>
      </p:sp>
      <p:sp>
        <p:nvSpPr>
          <p:cNvPr id="4" name="Textfeld 3">
            <a:extLst>
              <a:ext uri="{FF2B5EF4-FFF2-40B4-BE49-F238E27FC236}">
                <a16:creationId xmlns:a16="http://schemas.microsoft.com/office/drawing/2014/main" id="{24AB2FFB-9144-4E5E-BC84-6D396849F6B6}"/>
              </a:ext>
            </a:extLst>
          </p:cNvPr>
          <p:cNvSpPr txBox="1"/>
          <p:nvPr/>
        </p:nvSpPr>
        <p:spPr>
          <a:xfrm>
            <a:off x="1371600" y="6421653"/>
            <a:ext cx="53915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a:ea typeface="+mn-ea"/>
                <a:cs typeface="+mn-cs"/>
              </a:rPr>
              <a:t>1)https://</a:t>
            </a:r>
            <a:r>
              <a:rPr kumimoji="0" lang="de-DE" sz="1000" b="0" i="0" u="none" strike="noStrike" kern="1200" cap="none" spc="0" normalizeH="0" baseline="0" noProof="0" dirty="0" err="1">
                <a:ln>
                  <a:noFill/>
                </a:ln>
                <a:solidFill>
                  <a:prstClr val="black"/>
                </a:solidFill>
                <a:effectLst/>
                <a:uLnTx/>
                <a:uFillTx/>
                <a:latin typeface="Calibri"/>
                <a:ea typeface="+mn-ea"/>
                <a:cs typeface="+mn-cs"/>
              </a:rPr>
              <a:t>braunkohle.de</a:t>
            </a:r>
            <a:r>
              <a:rPr kumimoji="0" lang="de-DE" sz="1000" b="0" i="0" u="none" strike="noStrike" kern="1200" cap="none" spc="0" normalizeH="0" baseline="0" noProof="0" dirty="0">
                <a:ln>
                  <a:noFill/>
                </a:ln>
                <a:solidFill>
                  <a:prstClr val="black"/>
                </a:solidFill>
                <a:effectLst/>
                <a:uLnTx/>
                <a:uFillTx/>
                <a:latin typeface="Calibri"/>
                <a:ea typeface="+mn-ea"/>
                <a:cs typeface="+mn-cs"/>
              </a:rPr>
              <a:t>/braunkohle-in-deutschland/</a:t>
            </a:r>
            <a:r>
              <a:rPr kumimoji="0" lang="de-DE" sz="1000" b="0" i="0" u="none" strike="noStrike" kern="1200" cap="none" spc="0" normalizeH="0" baseline="0" noProof="0" dirty="0" err="1">
                <a:ln>
                  <a:noFill/>
                </a:ln>
                <a:solidFill>
                  <a:prstClr val="black"/>
                </a:solidFill>
                <a:effectLst/>
                <a:uLnTx/>
                <a:uFillTx/>
                <a:latin typeface="Calibri"/>
                <a:ea typeface="+mn-ea"/>
                <a:cs typeface="+mn-cs"/>
              </a:rPr>
              <a:t>bedeutung</a:t>
            </a:r>
            <a:r>
              <a:rPr kumimoji="0" lang="de-DE" sz="1000" b="0" i="0" u="none" strike="noStrike" kern="1200" cap="none" spc="0" normalizeH="0" baseline="0" noProof="0" dirty="0">
                <a:ln>
                  <a:noFill/>
                </a:ln>
                <a:solidFill>
                  <a:prstClr val="black"/>
                </a:solidFill>
                <a:effectLst/>
                <a:uLnTx/>
                <a:uFillTx/>
                <a:latin typeface="Calibri"/>
                <a:ea typeface="+mn-ea"/>
                <a:cs typeface="+mn-cs"/>
              </a:rPr>
              <a:t>-der-</a:t>
            </a:r>
            <a:r>
              <a:rPr kumimoji="0" lang="de-DE" sz="1000" b="0" i="0" u="none" strike="noStrike" kern="1200" cap="none" spc="0" normalizeH="0" baseline="0" noProof="0" dirty="0" err="1">
                <a:ln>
                  <a:noFill/>
                </a:ln>
                <a:solidFill>
                  <a:prstClr val="black"/>
                </a:solidFill>
                <a:effectLst/>
                <a:uLnTx/>
                <a:uFillTx/>
                <a:latin typeface="Calibri"/>
                <a:ea typeface="+mn-ea"/>
                <a:cs typeface="+mn-cs"/>
              </a:rPr>
              <a:t>braunkohle</a:t>
            </a:r>
            <a:endParaRPr kumimoji="0" lang="de-DE"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feld 5">
            <a:extLst>
              <a:ext uri="{FF2B5EF4-FFF2-40B4-BE49-F238E27FC236}">
                <a16:creationId xmlns:a16="http://schemas.microsoft.com/office/drawing/2014/main" id="{801F7F6C-1B6A-6286-DF04-AD96343079FC}"/>
              </a:ext>
            </a:extLst>
          </p:cNvPr>
          <p:cNvSpPr txBox="1">
            <a:spLocks noChangeArrowheads="1"/>
          </p:cNvSpPr>
          <p:nvPr/>
        </p:nvSpPr>
        <p:spPr bwMode="auto">
          <a:xfrm>
            <a:off x="524594" y="2797250"/>
            <a:ext cx="5391508" cy="2448684"/>
          </a:xfrm>
          <a:prstGeom prst="rect">
            <a:avLst/>
          </a:prstGeom>
          <a:solidFill>
            <a:schemeClr val="bg1">
              <a:alpha val="68003"/>
            </a:schemeClr>
          </a:solidFill>
          <a:ln>
            <a:noFill/>
          </a:ln>
        </p:spPr>
        <p:txBody>
          <a:bodyPr wrap="square">
            <a:spAutoFit/>
          </a:bodyPr>
          <a:lstStyle>
            <a:defPPr>
              <a:defRPr lang="de-DE"/>
            </a:defPPr>
            <a:lvl1pPr marL="180000" indent="-180000" eaLnBrk="0" fontAlgn="base" hangingPunct="0">
              <a:lnSpc>
                <a:spcPct val="120000"/>
              </a:lnSpc>
              <a:spcBef>
                <a:spcPct val="0"/>
              </a:spcBef>
              <a:spcAft>
                <a:spcPts val="800"/>
              </a:spcAft>
              <a:buFont typeface="Wingdings" pitchFamily="2" charset="2"/>
              <a:buChar char="§"/>
              <a:defRPr sz="1600">
                <a:solidFill>
                  <a:prstClr val="black"/>
                </a:solidFill>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ts val="800"/>
              </a:spcAft>
              <a:buClrTx/>
              <a:buSzTx/>
              <a:buFont typeface="Wingdings" pitchFamily="2" charset="2"/>
              <a:buNone/>
              <a:tabLst/>
              <a:defRPr/>
            </a:pPr>
            <a:endParaRPr kumimoji="0" lang="de-DE" alt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80000" marR="0" lvl="0" indent="-180000" algn="l" defTabSz="914400" rtl="0" eaLnBrk="0" fontAlgn="base" latinLnBrk="0" hangingPunct="0">
              <a:lnSpc>
                <a:spcPct val="120000"/>
              </a:lnSpc>
              <a:spcBef>
                <a:spcPct val="0"/>
              </a:spcBef>
              <a:spcAft>
                <a:spcPts val="800"/>
              </a:spcAft>
              <a:buClrTx/>
              <a:buSzTx/>
              <a:buFont typeface="Wingdings"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Die ostdeutschen Braunkohlekraftwerke produzieren </a:t>
            </a:r>
            <a:b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50 TWh Strom und emittieren ca. 50 Mio. t CO</a:t>
            </a:r>
            <a:r>
              <a:rPr kumimoji="0" lang="de-DE" sz="1600" b="0" i="0"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2</a:t>
            </a: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pro Jahr </a:t>
            </a:r>
          </a:p>
          <a:p>
            <a:pPr marL="180000" marR="0" lvl="0" indent="-180000" algn="l" defTabSz="914400" rtl="0" eaLnBrk="0" fontAlgn="base" latinLnBrk="0" hangingPunct="0">
              <a:lnSpc>
                <a:spcPct val="120000"/>
              </a:lnSpc>
              <a:spcBef>
                <a:spcPct val="0"/>
              </a:spcBef>
              <a:spcAft>
                <a:spcPts val="800"/>
              </a:spcAft>
              <a:buClrTx/>
              <a:buSzTx/>
              <a:buFont typeface="Wingdings"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Der Aufwand für die CO</a:t>
            </a:r>
            <a:r>
              <a:rPr kumimoji="0" lang="de-DE" sz="1600" b="0" i="0"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2</a:t>
            </a: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-Abscheidung würde </a:t>
            </a:r>
            <a:b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etwa 70 €/t CO2 kosten </a:t>
            </a:r>
          </a:p>
          <a:p>
            <a:pPr marL="180000" marR="0" lvl="0" indent="-180000" algn="l" defTabSz="914400" rtl="0" eaLnBrk="0" fontAlgn="base" latinLnBrk="0" hangingPunct="0">
              <a:lnSpc>
                <a:spcPct val="120000"/>
              </a:lnSpc>
              <a:spcBef>
                <a:spcPct val="0"/>
              </a:spcBef>
              <a:spcAft>
                <a:spcPts val="800"/>
              </a:spcAft>
              <a:buClrTx/>
              <a:buSzTx/>
              <a:buFont typeface="Wingdings"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Die Kosten für die CO</a:t>
            </a:r>
            <a:r>
              <a:rPr kumimoji="0" lang="de-DE" sz="1600" b="0" i="0"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2</a:t>
            </a: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-Abscheidung pro Jahr betragen</a:t>
            </a:r>
            <a:b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rd.  </a:t>
            </a:r>
            <a:r>
              <a:rPr kumimoji="0" lang="de-DE"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3,5 Milliarden €</a:t>
            </a:r>
            <a:endPar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Textfeld 5">
            <a:extLst>
              <a:ext uri="{FF2B5EF4-FFF2-40B4-BE49-F238E27FC236}">
                <a16:creationId xmlns:a16="http://schemas.microsoft.com/office/drawing/2014/main" id="{F5BB741D-2509-DC26-D88F-975785690CF7}"/>
              </a:ext>
            </a:extLst>
          </p:cNvPr>
          <p:cNvSpPr txBox="1">
            <a:spLocks noChangeArrowheads="1"/>
          </p:cNvSpPr>
          <p:nvPr/>
        </p:nvSpPr>
        <p:spPr bwMode="auto">
          <a:xfrm>
            <a:off x="6510662" y="2797250"/>
            <a:ext cx="5391508" cy="2153218"/>
          </a:xfrm>
          <a:prstGeom prst="rect">
            <a:avLst/>
          </a:prstGeom>
          <a:solidFill>
            <a:schemeClr val="bg1">
              <a:alpha val="68003"/>
            </a:schemeClr>
          </a:solidFill>
          <a:ln>
            <a:noFill/>
          </a:ln>
        </p:spPr>
        <p:txBody>
          <a:bodyPr wrap="square">
            <a:spAutoFit/>
          </a:bodyPr>
          <a:lstStyle>
            <a:defPPr>
              <a:defRPr lang="de-DE"/>
            </a:defPPr>
            <a:lvl1pPr marL="180000" indent="-180000" eaLnBrk="0" fontAlgn="base" hangingPunct="0">
              <a:lnSpc>
                <a:spcPct val="120000"/>
              </a:lnSpc>
              <a:spcBef>
                <a:spcPct val="0"/>
              </a:spcBef>
              <a:spcAft>
                <a:spcPts val="800"/>
              </a:spcAft>
              <a:buFont typeface="Wingdings" pitchFamily="2" charset="2"/>
              <a:buChar char="§"/>
              <a:defRPr sz="1600">
                <a:solidFill>
                  <a:prstClr val="black"/>
                </a:solidFill>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180000" marR="0" lvl="0" indent="-180000" algn="l" defTabSz="914400" rtl="0" eaLnBrk="0" fontAlgn="base" latinLnBrk="0" hangingPunct="0">
              <a:lnSpc>
                <a:spcPct val="120000"/>
              </a:lnSpc>
              <a:spcBef>
                <a:spcPct val="0"/>
              </a:spcBef>
              <a:spcAft>
                <a:spcPts val="800"/>
              </a:spcAft>
              <a:buClrTx/>
              <a:buSzTx/>
              <a:buFont typeface="Wingdings"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80000" marR="0" lvl="0" indent="-180000" algn="l" defTabSz="914400" rtl="0" eaLnBrk="0" fontAlgn="base" latinLnBrk="0" hangingPunct="0">
              <a:lnSpc>
                <a:spcPct val="120000"/>
              </a:lnSpc>
              <a:spcBef>
                <a:spcPct val="0"/>
              </a:spcBef>
              <a:spcAft>
                <a:spcPts val="800"/>
              </a:spcAft>
              <a:buClrTx/>
              <a:buSzTx/>
              <a:buFont typeface="Wingdings"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Die Stromkosten Deutschlands würden um 90 € / pro </a:t>
            </a:r>
            <a:b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 CO</a:t>
            </a:r>
            <a:r>
              <a:rPr kumimoji="0" lang="de-DE" sz="1600" b="0" i="0"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2</a:t>
            </a: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sinken, die Kosten für CO</a:t>
            </a:r>
            <a:r>
              <a:rPr kumimoji="0" lang="de-DE" sz="1600" b="0" i="0"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2</a:t>
            </a: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–Zertifikate. </a:t>
            </a:r>
          </a:p>
          <a:p>
            <a:pPr marL="180000" marR="0" lvl="0" indent="-180000" algn="l" defTabSz="914400" rtl="0" eaLnBrk="0" fontAlgn="base" latinLnBrk="0" hangingPunct="0">
              <a:lnSpc>
                <a:spcPct val="120000"/>
              </a:lnSpc>
              <a:spcBef>
                <a:spcPct val="0"/>
              </a:spcBef>
              <a:spcAft>
                <a:spcPts val="800"/>
              </a:spcAft>
              <a:buClrTx/>
              <a:buSzTx/>
              <a:buFont typeface="Wingdings" pitchFamily="2" charset="2"/>
              <a:buChar char="§"/>
              <a:tabLst/>
              <a:defRPr/>
            </a:pP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Insgesamt würden die Stromkosten Deutschlands damit </a:t>
            </a:r>
            <a:b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um </a:t>
            </a:r>
            <a:r>
              <a:rPr kumimoji="0" lang="de-DE"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 Milliarde € </a:t>
            </a:r>
            <a:r>
              <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 Jahr  gesenkt. </a:t>
            </a:r>
          </a:p>
          <a:p>
            <a:pPr marL="180000" marR="0" lvl="0" indent="-180000" algn="ctr" defTabSz="914400" rtl="0" eaLnBrk="0" fontAlgn="base" latinLnBrk="0" hangingPunct="0">
              <a:lnSpc>
                <a:spcPct val="120000"/>
              </a:lnSpc>
              <a:spcBef>
                <a:spcPct val="0"/>
              </a:spcBef>
              <a:spcAft>
                <a:spcPts val="800"/>
              </a:spcAft>
              <a:buClrTx/>
              <a:buSzTx/>
              <a:buFont typeface="Wingdings" pitchFamily="2" charset="2"/>
              <a:buChar char="§"/>
              <a:tabLst/>
              <a:defRPr/>
            </a:pPr>
            <a:endParaRPr kumimoji="0" lang="de-DE"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 name="Textfeld 9">
            <a:extLst>
              <a:ext uri="{FF2B5EF4-FFF2-40B4-BE49-F238E27FC236}">
                <a16:creationId xmlns:a16="http://schemas.microsoft.com/office/drawing/2014/main" id="{6FA5D09B-4A63-0128-6403-00977EBF9B09}"/>
              </a:ext>
            </a:extLst>
          </p:cNvPr>
          <p:cNvSpPr txBox="1"/>
          <p:nvPr/>
        </p:nvSpPr>
        <p:spPr>
          <a:xfrm>
            <a:off x="524591" y="2233904"/>
            <a:ext cx="5391509" cy="369332"/>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Calibri"/>
                <a:ea typeface="+mn-ea"/>
                <a:cs typeface="+mn-cs"/>
              </a:rPr>
              <a:t>Invest</a:t>
            </a:r>
            <a:r>
              <a:rPr kumimoji="0" lang="de-DE" sz="1800" b="1" i="0" u="none" strike="noStrike" kern="1200" cap="none" spc="0" normalizeH="0" baseline="0" noProof="0" dirty="0">
                <a:ln>
                  <a:noFill/>
                </a:ln>
                <a:solidFill>
                  <a:prstClr val="black"/>
                </a:solidFill>
                <a:effectLst/>
                <a:uLnTx/>
                <a:uFillTx/>
                <a:latin typeface="Calibri"/>
                <a:ea typeface="+mn-ea"/>
                <a:cs typeface="+mn-cs"/>
              </a:rPr>
              <a:t>-Abschätzung für die CO</a:t>
            </a:r>
            <a:r>
              <a:rPr kumimoji="0" lang="de-DE" sz="1800" b="1" i="0" u="none" strike="noStrike" kern="1200" cap="none" spc="0" normalizeH="0" baseline="-25000" noProof="0" dirty="0">
                <a:ln>
                  <a:noFill/>
                </a:ln>
                <a:solidFill>
                  <a:prstClr val="black"/>
                </a:solidFill>
                <a:effectLst/>
                <a:uLnTx/>
                <a:uFillTx/>
                <a:latin typeface="Calibri"/>
                <a:ea typeface="+mn-ea"/>
                <a:cs typeface="+mn-cs"/>
              </a:rPr>
              <a:t>2</a:t>
            </a:r>
            <a:r>
              <a:rPr kumimoji="0" lang="de-DE" sz="1800" b="1" i="0" u="none" strike="noStrike" kern="1200" cap="none" spc="0" normalizeH="0" baseline="0" noProof="0" dirty="0">
                <a:ln>
                  <a:noFill/>
                </a:ln>
                <a:solidFill>
                  <a:prstClr val="black"/>
                </a:solidFill>
                <a:effectLst/>
                <a:uLnTx/>
                <a:uFillTx/>
                <a:latin typeface="Calibri"/>
                <a:ea typeface="+mn-ea"/>
                <a:cs typeface="+mn-cs"/>
              </a:rPr>
              <a:t>Abscheidung</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feld 10">
            <a:extLst>
              <a:ext uri="{FF2B5EF4-FFF2-40B4-BE49-F238E27FC236}">
                <a16:creationId xmlns:a16="http://schemas.microsoft.com/office/drawing/2014/main" id="{0FC5CB54-BA9C-98EC-008B-DE856A1EC60C}"/>
              </a:ext>
            </a:extLst>
          </p:cNvPr>
          <p:cNvSpPr txBox="1"/>
          <p:nvPr/>
        </p:nvSpPr>
        <p:spPr>
          <a:xfrm>
            <a:off x="6481016" y="2233904"/>
            <a:ext cx="5391509" cy="369332"/>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Abschätzung zur Reduktion des Strompreises</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feld 5">
            <a:extLst>
              <a:ext uri="{FF2B5EF4-FFF2-40B4-BE49-F238E27FC236}">
                <a16:creationId xmlns:a16="http://schemas.microsoft.com/office/drawing/2014/main" id="{89A7680E-99F9-75B2-02FC-3BBEDA0A98A9}"/>
              </a:ext>
            </a:extLst>
          </p:cNvPr>
          <p:cNvSpPr txBox="1">
            <a:spLocks noChangeArrowheads="1"/>
          </p:cNvSpPr>
          <p:nvPr/>
        </p:nvSpPr>
        <p:spPr bwMode="auto">
          <a:xfrm>
            <a:off x="524590" y="5717364"/>
            <a:ext cx="11377579" cy="437043"/>
          </a:xfrm>
          <a:prstGeom prst="rect">
            <a:avLst/>
          </a:prstGeom>
          <a:solidFill>
            <a:schemeClr val="bg1">
              <a:alpha val="68003"/>
            </a:schemeClr>
          </a:solidFill>
          <a:ln>
            <a:noFill/>
          </a:ln>
        </p:spPr>
        <p:txBody>
          <a:bodyPr wrap="square">
            <a:spAutoFit/>
          </a:bodyPr>
          <a:lstStyle>
            <a:defPPr>
              <a:defRPr lang="de-DE"/>
            </a:defPPr>
            <a:lvl1pPr marL="180000" indent="-180000" eaLnBrk="0" fontAlgn="base" hangingPunct="0">
              <a:lnSpc>
                <a:spcPct val="120000"/>
              </a:lnSpc>
              <a:spcBef>
                <a:spcPct val="0"/>
              </a:spcBef>
              <a:spcAft>
                <a:spcPts val="800"/>
              </a:spcAft>
              <a:buFont typeface="Wingdings" pitchFamily="2" charset="2"/>
              <a:buChar char="§"/>
              <a:defRPr sz="1600">
                <a:solidFill>
                  <a:prstClr val="black"/>
                </a:solidFill>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ts val="800"/>
              </a:spcAft>
              <a:buClrTx/>
              <a:buSzTx/>
              <a:buFont typeface="Wingdings" pitchFamily="2" charset="2"/>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Das Ergebnis: 1 Milliarde € weniger Stromkosten pro Jahr nach Abzug der Kosten für die CO</a:t>
            </a:r>
            <a:r>
              <a:rPr kumimoji="0" lang="de-DE" sz="2000" b="1" i="0" u="none" strike="noStrike" kern="1200" cap="none" spc="0" normalizeH="0" baseline="-25000" noProof="0" dirty="0">
                <a:ln>
                  <a:noFill/>
                </a:ln>
                <a:solidFill>
                  <a:prstClr val="black"/>
                </a:solidFill>
                <a:effectLst/>
                <a:uLnTx/>
                <a:uFillTx/>
                <a:latin typeface="Calibri"/>
                <a:ea typeface="+mn-ea"/>
                <a:cs typeface="Arial" panose="020B0604020202020204" pitchFamily="34" charset="0"/>
              </a:rPr>
              <a:t>2</a:t>
            </a:r>
            <a:r>
              <a:rPr kumimoji="0" lang="de-DE"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-Abscheidung </a:t>
            </a:r>
          </a:p>
        </p:txBody>
      </p:sp>
    </p:spTree>
    <p:extLst>
      <p:ext uri="{BB962C8B-B14F-4D97-AF65-F5344CB8AC3E}">
        <p14:creationId xmlns:p14="http://schemas.microsoft.com/office/powerpoint/2010/main" val="1081073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574BD0A-BC9E-8C2A-6C93-E32CF70E7B1F}"/>
              </a:ext>
            </a:extLst>
          </p:cNvPr>
          <p:cNvSpPr txBox="1"/>
          <p:nvPr/>
        </p:nvSpPr>
        <p:spPr>
          <a:xfrm>
            <a:off x="699912" y="1453364"/>
            <a:ext cx="9977377" cy="5628207"/>
          </a:xfrm>
          <a:prstGeom prst="rect">
            <a:avLst/>
          </a:prstGeom>
          <a:noFill/>
        </p:spPr>
        <p:txBody>
          <a:bodyPr wrap="square">
            <a:spAutoFit/>
          </a:bodyPr>
          <a:lstStyle/>
          <a:p>
            <a:pPr marL="0" marR="269875" lvl="0" indent="0" algn="ctr" defTabSz="914400" rtl="0" eaLnBrk="1" fontAlgn="auto" latinLnBrk="0" hangingPunct="1">
              <a:lnSpc>
                <a:spcPct val="120000"/>
              </a:lnSpc>
              <a:spcBef>
                <a:spcPts val="500"/>
              </a:spcBef>
              <a:spcAft>
                <a:spcPts val="600"/>
              </a:spcAft>
              <a:buClrTx/>
              <a:buSzTx/>
              <a:buFontTx/>
              <a:buNone/>
              <a:tabLst/>
              <a:defRPr/>
            </a:pP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Wir brauchen ein Sofortprogramm Kernenergie </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Wiederaufnahme des Forschungszwecks Kernenergie in das Atomgesetz</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Schaffung von Lehrstühlen der Kerntechnik in den Bundesländern</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Wiederherstellung der Kernenergieforschung in den Energieforschungszentren Karlsruhe und Jülich</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Wiederinbetriebnahme der letzten geschlossenen Kernkraftwerke</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Förderung von Technologien der 4. Generation der Kernenergie. 4. Generation </a:t>
            </a:r>
            <a:r>
              <a:rPr kumimoji="0" lang="de-DE" sz="2000" b="1" i="0" u="none" strike="noStrike" kern="1200" cap="none" spc="0" normalizeH="0" baseline="0" noProof="0" dirty="0" err="1">
                <a:ln>
                  <a:noFill/>
                </a:ln>
                <a:solidFill>
                  <a:srgbClr val="000000"/>
                </a:solidFill>
                <a:effectLst/>
                <a:uLnTx/>
                <a:uFill>
                  <a:solidFill>
                    <a:srgbClr val="000000"/>
                  </a:solidFill>
                </a:uFill>
                <a:latin typeface="Calibri"/>
                <a:ea typeface="Times New Roman" panose="02020603050405020304" pitchFamily="18" charset="0"/>
                <a:cs typeface="+mn-cs"/>
              </a:rPr>
              <a:t>heisst</a:t>
            </a:r>
            <a:r>
              <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rPr>
              <a:t> : Havarien sind naturgesetzlich ausgeschlossen, Abgebrannte Brennelemente als Einsatzstoff möglich (Endlagerproblem gelöst), keine langlebigen radioaktiven Abfälle</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endPar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endParaRPr>
          </a:p>
          <a:p>
            <a:pPr marL="0" marR="269875" lvl="0" indent="0" algn="ctr" defTabSz="914400" rtl="0" eaLnBrk="1" fontAlgn="auto" latinLnBrk="0" hangingPunct="1">
              <a:lnSpc>
                <a:spcPct val="120000"/>
              </a:lnSpc>
              <a:spcBef>
                <a:spcPts val="500"/>
              </a:spcBef>
              <a:spcAft>
                <a:spcPts val="600"/>
              </a:spcAft>
              <a:buClrTx/>
              <a:buSzTx/>
              <a:buFontTx/>
              <a:buNone/>
              <a:tabLst/>
              <a:defRPr/>
            </a:pPr>
            <a:endPar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endParaRPr>
          </a:p>
          <a:p>
            <a:pPr marL="0" marR="269875" lvl="0" indent="0" algn="ctr" defTabSz="914400" rtl="0" eaLnBrk="1" fontAlgn="auto" latinLnBrk="0" hangingPunct="1">
              <a:lnSpc>
                <a:spcPct val="120000"/>
              </a:lnSpc>
              <a:spcBef>
                <a:spcPts val="500"/>
              </a:spcBef>
              <a:spcAft>
                <a:spcPts val="600"/>
              </a:spcAft>
              <a:buClrTx/>
              <a:buSzTx/>
              <a:buFontTx/>
              <a:buNone/>
              <a:tabLst/>
              <a:defRPr/>
            </a:pPr>
            <a:endParaRPr kumimoji="0" lang="de-DE" sz="2000" b="1" i="0" u="none" strike="noStrike" kern="1200" cap="none" spc="0" normalizeH="0" baseline="0" noProof="0" dirty="0">
              <a:ln>
                <a:noFill/>
              </a:ln>
              <a:solidFill>
                <a:srgbClr val="000000"/>
              </a:solidFill>
              <a:effectLst/>
              <a:uLnTx/>
              <a:uFill>
                <a:solidFill>
                  <a:srgbClr val="000000"/>
                </a:solidFill>
              </a:uFill>
              <a:latin typeface="Calibri"/>
              <a:ea typeface="Times New Roman" panose="02020603050405020304" pitchFamily="18" charset="0"/>
              <a:cs typeface="+mn-cs"/>
            </a:endParaRPr>
          </a:p>
        </p:txBody>
      </p:sp>
      <p:sp>
        <p:nvSpPr>
          <p:cNvPr id="2" name="Titel 1">
            <a:extLst>
              <a:ext uri="{FF2B5EF4-FFF2-40B4-BE49-F238E27FC236}">
                <a16:creationId xmlns:a16="http://schemas.microsoft.com/office/drawing/2014/main" id="{9D8E3033-7946-4454-8F09-03C5648CC4F0}"/>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3. Neue, sichere Kernkraftwerkstechnologie in Deutschland ermöglichen</a:t>
            </a:r>
          </a:p>
        </p:txBody>
      </p:sp>
      <p:sp>
        <p:nvSpPr>
          <p:cNvPr id="9" name="Textfeld 8">
            <a:extLst>
              <a:ext uri="{FF2B5EF4-FFF2-40B4-BE49-F238E27FC236}">
                <a16:creationId xmlns:a16="http://schemas.microsoft.com/office/drawing/2014/main" id="{B94E4B8C-43AD-3129-F105-16DC115A39D3}"/>
              </a:ext>
            </a:extLst>
          </p:cNvPr>
          <p:cNvSpPr txBox="1"/>
          <p:nvPr/>
        </p:nvSpPr>
        <p:spPr>
          <a:xfrm>
            <a:off x="1069931" y="5660032"/>
            <a:ext cx="97162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0000"/>
                </a:solidFill>
                <a:effectLst/>
                <a:uLnTx/>
                <a:uFillTx/>
                <a:latin typeface="Calibri"/>
                <a:ea typeface="+mn-ea"/>
                <a:cs typeface="+mn-cs"/>
              </a:rPr>
              <a:t>Deutschland ist der grüne Geisterfahrer in Sachen sicherer und preiswerter Kernenergie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0000"/>
                </a:solidFill>
                <a:effectLst/>
                <a:uLnTx/>
                <a:uFillTx/>
                <a:latin typeface="Calibri"/>
                <a:ea typeface="+mn-ea"/>
                <a:cs typeface="+mn-cs"/>
              </a:rPr>
              <a:t>Die Biden Regierung reaktiviert ein 2022 stillgelegtes Kernkraftwerk in Michigan für 1,5 Milliarden $, weil die Datenzentren für KI gesicherte Stromversorgung benötigen</a:t>
            </a:r>
          </a:p>
        </p:txBody>
      </p:sp>
    </p:spTree>
    <p:extLst>
      <p:ext uri="{BB962C8B-B14F-4D97-AF65-F5344CB8AC3E}">
        <p14:creationId xmlns:p14="http://schemas.microsoft.com/office/powerpoint/2010/main" val="1091034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Himmel, Luftfotografie, draußen, Luftbild enthält.&#10;&#10;Automatisch generierte Beschreibung">
            <a:extLst>
              <a:ext uri="{FF2B5EF4-FFF2-40B4-BE49-F238E27FC236}">
                <a16:creationId xmlns:a16="http://schemas.microsoft.com/office/drawing/2014/main" id="{C62E2A58-F4CF-A1D8-2453-F9D97DAE44CB}"/>
              </a:ext>
            </a:extLst>
          </p:cNvPr>
          <p:cNvPicPr>
            <a:picLocks noChangeAspect="1"/>
          </p:cNvPicPr>
          <p:nvPr/>
        </p:nvPicPr>
        <p:blipFill>
          <a:blip r:embed="rId2"/>
          <a:stretch>
            <a:fillRect/>
          </a:stretch>
        </p:blipFill>
        <p:spPr>
          <a:xfrm>
            <a:off x="242597" y="1686086"/>
            <a:ext cx="6939274" cy="3903829"/>
          </a:xfrm>
          <a:prstGeom prst="rect">
            <a:avLst/>
          </a:prstGeom>
        </p:spPr>
      </p:pic>
      <p:sp>
        <p:nvSpPr>
          <p:cNvPr id="7" name="Textfeld 6">
            <a:extLst>
              <a:ext uri="{FF2B5EF4-FFF2-40B4-BE49-F238E27FC236}">
                <a16:creationId xmlns:a16="http://schemas.microsoft.com/office/drawing/2014/main" id="{E7344AAC-C53C-88F4-E245-3A65B090A8DD}"/>
              </a:ext>
            </a:extLst>
          </p:cNvPr>
          <p:cNvSpPr txBox="1"/>
          <p:nvPr/>
        </p:nvSpPr>
        <p:spPr>
          <a:xfrm>
            <a:off x="151639" y="529773"/>
            <a:ext cx="118872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8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Der erste chinesische Thorium-Hoch-Temperatur-Reaktor mit 200 MW Stromleistung ist katastrophensicher und wurde 2023 in Betrieb genommen</a:t>
            </a:r>
          </a:p>
        </p:txBody>
      </p:sp>
      <p:sp>
        <p:nvSpPr>
          <p:cNvPr id="2" name="Textfeld 1">
            <a:extLst>
              <a:ext uri="{FF2B5EF4-FFF2-40B4-BE49-F238E27FC236}">
                <a16:creationId xmlns:a16="http://schemas.microsoft.com/office/drawing/2014/main" id="{9B1D68F2-C160-12F0-D653-561D4DF40DB4}"/>
              </a:ext>
            </a:extLst>
          </p:cNvPr>
          <p:cNvSpPr txBox="1"/>
          <p:nvPr/>
        </p:nvSpPr>
        <p:spPr>
          <a:xfrm>
            <a:off x="8479766" y="1828800"/>
            <a:ext cx="3192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Er ist eine Blaupause des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des</a:t>
            </a:r>
            <a:r>
              <a:rPr kumimoji="0" lang="de-DE" sz="1800" b="0" i="0" u="none" strike="noStrike" kern="1200" cap="none" spc="0" normalizeH="0" baseline="0" noProof="0" dirty="0">
                <a:ln>
                  <a:noFill/>
                </a:ln>
                <a:solidFill>
                  <a:prstClr val="black"/>
                </a:solidFill>
                <a:effectLst/>
                <a:uLnTx/>
                <a:uFillTx/>
                <a:latin typeface="Calibri"/>
                <a:ea typeface="+mn-ea"/>
                <a:cs typeface="+mn-cs"/>
              </a:rPr>
              <a:t> deutschen HTR 300 von Hamm-Uentrop, der 1989 stillgelegt wurde (300 MW)</a:t>
            </a:r>
          </a:p>
        </p:txBody>
      </p:sp>
      <p:pic>
        <p:nvPicPr>
          <p:cNvPr id="4" name="Grafik 3">
            <a:extLst>
              <a:ext uri="{FF2B5EF4-FFF2-40B4-BE49-F238E27FC236}">
                <a16:creationId xmlns:a16="http://schemas.microsoft.com/office/drawing/2014/main" id="{8EFE8B97-A464-976A-B6E3-318994126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287" y="3004370"/>
            <a:ext cx="4447798" cy="3719063"/>
          </a:xfrm>
          <a:prstGeom prst="rect">
            <a:avLst/>
          </a:prstGeom>
        </p:spPr>
      </p:pic>
    </p:spTree>
    <p:extLst>
      <p:ext uri="{BB962C8B-B14F-4D97-AF65-F5344CB8AC3E}">
        <p14:creationId xmlns:p14="http://schemas.microsoft.com/office/powerpoint/2010/main" val="2717491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a:extLst>
              <a:ext uri="{FF2B5EF4-FFF2-40B4-BE49-F238E27FC236}">
                <a16:creationId xmlns:a16="http://schemas.microsoft.com/office/drawing/2014/main" id="{38E3F6AC-0C73-4918-A2B1-FCEBFD210765}"/>
              </a:ext>
            </a:extLst>
          </p:cNvPr>
          <p:cNvSpPr>
            <a:spLocks noGrp="1"/>
          </p:cNvSpPr>
          <p:nvPr>
            <p:ph type="title"/>
          </p:nvPr>
        </p:nvSpPr>
        <p:spPr/>
        <p:txBody>
          <a:bodyPr/>
          <a:lstStyle/>
          <a:p>
            <a:r>
              <a:rPr lang="de-DE" altLang="de-DE" sz="3600" dirty="0"/>
              <a:t>4. Fusionsenergie wie Wendelstein in Greifswald</a:t>
            </a:r>
          </a:p>
        </p:txBody>
      </p:sp>
      <p:pic>
        <p:nvPicPr>
          <p:cNvPr id="57347" name="Inhaltsplatzhalter 3">
            <a:extLst>
              <a:ext uri="{FF2B5EF4-FFF2-40B4-BE49-F238E27FC236}">
                <a16:creationId xmlns:a16="http://schemas.microsoft.com/office/drawing/2014/main" id="{2C4057C3-72CB-4252-9AD2-19A73AC182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59376" y="1638300"/>
            <a:ext cx="5133975" cy="3924300"/>
          </a:xfrm>
        </p:spPr>
      </p:pic>
      <p:sp>
        <p:nvSpPr>
          <p:cNvPr id="57348" name="Textfeld 7">
            <a:extLst>
              <a:ext uri="{FF2B5EF4-FFF2-40B4-BE49-F238E27FC236}">
                <a16:creationId xmlns:a16="http://schemas.microsoft.com/office/drawing/2014/main" id="{C22E9F16-8858-4E18-9142-95A0BA0D85DC}"/>
              </a:ext>
            </a:extLst>
          </p:cNvPr>
          <p:cNvSpPr txBox="1">
            <a:spLocks noChangeArrowheads="1"/>
          </p:cNvSpPr>
          <p:nvPr/>
        </p:nvSpPr>
        <p:spPr bwMode="auto">
          <a:xfrm>
            <a:off x="1981200" y="1557339"/>
            <a:ext cx="31067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Ein Fusionskraftwerk gewinnt aus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der Verschmelzung von Atomkernen der Wasserstoffsorten Deuterium und Tritium zu Helium Energie. Dabei werden Neutronen frei sowie große Mengen von Energie: Ein Gramm Brennstoff könnte in einem Kraftwerk 90.000 Kwh Energie freisetzen, die Verbrennungswärme von 11 Tonnen Kohle.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Die für den Fusionsprozess nötigen Grundstoffe – Deuterium und Lithium, aus dem im Kraftwerk Tritium hergestellt wird – sind in nahezu unerschöpflicher Menge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überall auf der Welt vorhanden.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 entstehen keine geologisch langlebigen Rückstände</a:t>
            </a:r>
          </a:p>
        </p:txBody>
      </p:sp>
      <p:sp>
        <p:nvSpPr>
          <p:cNvPr id="57349" name="Textfeld 8">
            <a:extLst>
              <a:ext uri="{FF2B5EF4-FFF2-40B4-BE49-F238E27FC236}">
                <a16:creationId xmlns:a16="http://schemas.microsoft.com/office/drawing/2014/main" id="{FDC088EB-247C-462B-938B-F84A2CC4E8EA}"/>
              </a:ext>
            </a:extLst>
          </p:cNvPr>
          <p:cNvSpPr txBox="1">
            <a:spLocks noChangeArrowheads="1"/>
          </p:cNvSpPr>
          <p:nvPr/>
        </p:nvSpPr>
        <p:spPr bwMode="auto">
          <a:xfrm>
            <a:off x="6959600" y="5876925"/>
            <a:ext cx="333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Quelle IPP</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79BF1-5759-0D5C-DFD2-6112EFDC46CF}"/>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Das Meinungsbild zur Kernkraft in Deutschland hat sich seit der Energiekrise verschoben</a:t>
            </a:r>
          </a:p>
        </p:txBody>
      </p:sp>
      <p:pic>
        <p:nvPicPr>
          <p:cNvPr id="8" name="Grafik 7">
            <a:extLst>
              <a:ext uri="{FF2B5EF4-FFF2-40B4-BE49-F238E27FC236}">
                <a16:creationId xmlns:a16="http://schemas.microsoft.com/office/drawing/2014/main" id="{EB9AC100-8297-910A-C568-FD02BEFA16BE}"/>
              </a:ext>
            </a:extLst>
          </p:cNvPr>
          <p:cNvPicPr>
            <a:picLocks noChangeAspect="1"/>
          </p:cNvPicPr>
          <p:nvPr/>
        </p:nvPicPr>
        <p:blipFill>
          <a:blip r:embed="rId2"/>
          <a:stretch>
            <a:fillRect/>
          </a:stretch>
        </p:blipFill>
        <p:spPr>
          <a:xfrm>
            <a:off x="1973478" y="1417638"/>
            <a:ext cx="8848725" cy="4705350"/>
          </a:xfrm>
          <a:prstGeom prst="rect">
            <a:avLst/>
          </a:prstGeom>
        </p:spPr>
      </p:pic>
      <p:sp>
        <p:nvSpPr>
          <p:cNvPr id="3" name="Oval 2">
            <a:extLst>
              <a:ext uri="{FF2B5EF4-FFF2-40B4-BE49-F238E27FC236}">
                <a16:creationId xmlns:a16="http://schemas.microsoft.com/office/drawing/2014/main" id="{7102DB4E-43EB-42B0-7743-E153BAEBCAC3}"/>
              </a:ext>
            </a:extLst>
          </p:cNvPr>
          <p:cNvSpPr/>
          <p:nvPr/>
        </p:nvSpPr>
        <p:spPr>
          <a:xfrm>
            <a:off x="9116703" y="1417638"/>
            <a:ext cx="1705499" cy="12709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6162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6">
            <a:extLst>
              <a:ext uri="{FF2B5EF4-FFF2-40B4-BE49-F238E27FC236}">
                <a16:creationId xmlns:a16="http://schemas.microsoft.com/office/drawing/2014/main" id="{08C48F27-7C77-4345-9B9B-889BE40A8218}"/>
              </a:ext>
            </a:extLst>
          </p:cNvPr>
          <p:cNvSpPr>
            <a:spLocks noGrp="1" noChangeArrowheads="1"/>
          </p:cNvSpPr>
          <p:nvPr>
            <p:ph type="sldNum" sz="quarter" idx="12"/>
          </p:nvPr>
        </p:nvSpPr>
        <p:spPr bwMode="auto">
          <a:xfrm>
            <a:off x="9771063" y="6450014"/>
            <a:ext cx="779462" cy="363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de-DE" sz="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Seite </a:t>
            </a:r>
            <a:fld id="{4DC472C8-A5A7-4F4F-BA3C-21053EE9A0DC}" type="slidenum">
              <a:rPr kumimoji="0" lang="de-DE" altLang="de-DE" sz="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47</a:t>
            </a:fld>
            <a:r>
              <a:rPr kumimoji="0" lang="de-DE" altLang="de-DE" sz="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 </a:t>
            </a:r>
          </a:p>
        </p:txBody>
      </p:sp>
      <p:pic>
        <p:nvPicPr>
          <p:cNvPr id="3" name="Grafik 2">
            <a:extLst>
              <a:ext uri="{FF2B5EF4-FFF2-40B4-BE49-F238E27FC236}">
                <a16:creationId xmlns:a16="http://schemas.microsoft.com/office/drawing/2014/main" id="{A07F149F-C945-51D1-6A5A-0A01BC0AE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7" y="560717"/>
            <a:ext cx="3782534" cy="5889297"/>
          </a:xfrm>
          <a:prstGeom prst="rect">
            <a:avLst/>
          </a:prstGeom>
        </p:spPr>
      </p:pic>
      <p:sp>
        <p:nvSpPr>
          <p:cNvPr id="4" name="Textfeld 3">
            <a:extLst>
              <a:ext uri="{FF2B5EF4-FFF2-40B4-BE49-F238E27FC236}">
                <a16:creationId xmlns:a16="http://schemas.microsoft.com/office/drawing/2014/main" id="{20282ED6-63B7-5D02-30A4-09583E48F047}"/>
              </a:ext>
            </a:extLst>
          </p:cNvPr>
          <p:cNvSpPr txBox="1"/>
          <p:nvPr/>
        </p:nvSpPr>
        <p:spPr>
          <a:xfrm>
            <a:off x="4076436" y="5708452"/>
            <a:ext cx="40517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Calibri"/>
                <a:ea typeface="+mn-ea"/>
                <a:cs typeface="+mn-cs"/>
              </a:rPr>
              <a:t>Weitere Informationen finden Sie auf:</a:t>
            </a:r>
            <a:br>
              <a:rPr kumimoji="0" lang="de-DE" altLang="de-DE" sz="1800" b="0" i="0" u="none" strike="noStrike" kern="1200" cap="none" spc="0" normalizeH="0" baseline="0" noProof="0" dirty="0">
                <a:ln>
                  <a:noFill/>
                </a:ln>
                <a:solidFill>
                  <a:prstClr val="black"/>
                </a:solidFill>
                <a:effectLst/>
                <a:uLnTx/>
                <a:uFillTx/>
                <a:latin typeface="Calibri"/>
                <a:ea typeface="+mn-ea"/>
                <a:cs typeface="+mn-cs"/>
              </a:rPr>
            </a:br>
            <a:r>
              <a:rPr kumimoji="0" lang="de-DE" altLang="de-DE" sz="1800" b="1" i="0" u="none" strike="noStrike" kern="1200" cap="none" spc="0" normalizeH="0" baseline="0" noProof="0" dirty="0" err="1">
                <a:ln>
                  <a:noFill/>
                </a:ln>
                <a:solidFill>
                  <a:srgbClr val="FF0000"/>
                </a:solidFill>
                <a:effectLst/>
                <a:uLnTx/>
                <a:uFillTx/>
                <a:latin typeface="Calibri"/>
                <a:ea typeface="+mn-ea"/>
                <a:cs typeface="+mn-cs"/>
              </a:rPr>
              <a:t>newsletter</a:t>
            </a:r>
            <a:r>
              <a:rPr kumimoji="0" lang="de-DE" altLang="de-DE" sz="1800" b="1" i="0" u="none" strike="noStrike" kern="1200" cap="none" spc="0" normalizeH="0" baseline="0" noProof="0" dirty="0">
                <a:ln>
                  <a:noFill/>
                </a:ln>
                <a:solidFill>
                  <a:srgbClr val="FF0000"/>
                </a:solidFill>
                <a:effectLst/>
                <a:uLnTx/>
                <a:uFillTx/>
                <a:latin typeface="Calibri"/>
                <a:ea typeface="+mn-ea"/>
                <a:cs typeface="+mn-cs"/>
              </a:rPr>
              <a:t> bestellen auf vahrenholt.net</a:t>
            </a:r>
          </a:p>
        </p:txBody>
      </p:sp>
      <p:pic>
        <p:nvPicPr>
          <p:cNvPr id="5" name="Grafik 4">
            <a:extLst>
              <a:ext uri="{FF2B5EF4-FFF2-40B4-BE49-F238E27FC236}">
                <a16:creationId xmlns:a16="http://schemas.microsoft.com/office/drawing/2014/main" id="{8B27A285-783E-AE78-AA78-495071AF3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27" y="681487"/>
            <a:ext cx="3874479" cy="545189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nuelle Verarbeitung 7">
            <a:extLst>
              <a:ext uri="{FF2B5EF4-FFF2-40B4-BE49-F238E27FC236}">
                <a16:creationId xmlns:a16="http://schemas.microsoft.com/office/drawing/2014/main" id="{D73EB615-E170-1A52-2817-220BF6091242}"/>
              </a:ext>
            </a:extLst>
          </p:cNvPr>
          <p:cNvSpPr/>
          <p:nvPr/>
        </p:nvSpPr>
        <p:spPr>
          <a:xfrm>
            <a:off x="5457828" y="2639602"/>
            <a:ext cx="3351212" cy="3303997"/>
          </a:xfrm>
          <a:prstGeom prst="flowChartManualOperation">
            <a:avLst/>
          </a:prstGeom>
          <a:gradFill>
            <a:gsLst>
              <a:gs pos="55000">
                <a:schemeClr val="accent3">
                  <a:lumMod val="5000"/>
                  <a:lumOff val="95000"/>
                  <a:alpha val="30231"/>
                </a:schemeClr>
              </a:gs>
              <a:gs pos="74000">
                <a:schemeClr val="accent3">
                  <a:lumMod val="45000"/>
                  <a:lumOff val="55000"/>
                </a:schemeClr>
              </a:gs>
              <a:gs pos="85000">
                <a:schemeClr val="accent3">
                  <a:lumMod val="45000"/>
                  <a:lumOff val="55000"/>
                </a:schemeClr>
              </a:gs>
              <a:gs pos="100000">
                <a:schemeClr val="accent3">
                  <a:lumMod val="30000"/>
                  <a:lumOff val="70000"/>
                </a:schemeClr>
              </a:gs>
            </a:gsLst>
            <a:lin ang="5400000" scaled="1"/>
          </a:gra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feld 2">
            <a:extLst>
              <a:ext uri="{FF2B5EF4-FFF2-40B4-BE49-F238E27FC236}">
                <a16:creationId xmlns:a16="http://schemas.microsoft.com/office/drawing/2014/main" id="{70925CD4-B50B-D5A0-C0A8-6CFDEC6738AE}"/>
              </a:ext>
            </a:extLst>
          </p:cNvPr>
          <p:cNvSpPr txBox="1"/>
          <p:nvPr/>
        </p:nvSpPr>
        <p:spPr>
          <a:xfrm>
            <a:off x="2713076" y="2089824"/>
            <a:ext cx="8168236" cy="449353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mn-cs"/>
              </a:rPr>
              <a:t>Jahr 		Anzahl Todesfälle durch Umweltkatastrophen</a:t>
            </a:r>
            <a:br>
              <a:rPr kumimoji="0" lang="de-DE" sz="2400" b="0" i="0" u="none" strike="noStrike" kern="1200" cap="none" spc="0" normalizeH="0" baseline="0" noProof="0" dirty="0">
                <a:ln>
                  <a:noFill/>
                </a:ln>
                <a:solidFill>
                  <a:prstClr val="black"/>
                </a:solidFill>
                <a:effectLst/>
                <a:uLnTx/>
                <a:uFillTx/>
                <a:latin typeface="Calibri"/>
                <a:ea typeface="+mn-ea"/>
                <a:cs typeface="+mn-cs"/>
              </a:rPr>
            </a:b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lain" startAt="1920"/>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    			500.000</a:t>
            </a:r>
            <a:br>
              <a:rPr kumimoji="0" lang="de-DE" sz="2800" b="0" i="0" u="none" strike="noStrike" kern="1200" cap="none" spc="0" normalizeH="0" baseline="0" noProof="0" dirty="0">
                <a:ln>
                  <a:noFill/>
                </a:ln>
                <a:solidFill>
                  <a:prstClr val="black"/>
                </a:solidFill>
                <a:effectLst/>
                <a:uLnTx/>
                <a:uFillTx/>
                <a:latin typeface="Calibri"/>
                <a:ea typeface="+mn-ea"/>
                <a:cs typeface="+mn-cs"/>
              </a:rPr>
            </a:br>
            <a:endParaRPr kumimoji="0" lang="de-DE"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lain" startAt="2010"/>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      	  		  18.000</a:t>
            </a:r>
          </a:p>
          <a:p>
            <a:pPr marL="342900" marR="0" lvl="0" indent="-342900" algn="l" defTabSz="914400" rtl="0" eaLnBrk="1" fontAlgn="auto" latinLnBrk="0" hangingPunct="1">
              <a:lnSpc>
                <a:spcPct val="100000"/>
              </a:lnSpc>
              <a:spcBef>
                <a:spcPts val="0"/>
              </a:spcBef>
              <a:spcAft>
                <a:spcPts val="0"/>
              </a:spcAft>
              <a:buClrTx/>
              <a:buSzTx/>
              <a:buFontTx/>
              <a:buAutoNum type="arabicPlain" startAt="2010"/>
              <a:tabLst/>
              <a:defRPr/>
            </a:pPr>
            <a:endParaRPr kumimoji="0" lang="de-DE"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lain" startAt="2020"/>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      	  		  14.000</a:t>
            </a:r>
          </a:p>
          <a:p>
            <a:pPr marL="342900" marR="0" lvl="0" indent="-342900" algn="l" defTabSz="914400" rtl="0" eaLnBrk="1" fontAlgn="auto" latinLnBrk="0" hangingPunct="1">
              <a:lnSpc>
                <a:spcPct val="100000"/>
              </a:lnSpc>
              <a:spcBef>
                <a:spcPts val="0"/>
              </a:spcBef>
              <a:spcAft>
                <a:spcPts val="0"/>
              </a:spcAft>
              <a:buClrTx/>
              <a:buSzTx/>
              <a:buFontTx/>
              <a:buAutoNum type="arabicPlain" startAt="2020"/>
              <a:tabLst/>
              <a:defRPr/>
            </a:pPr>
            <a:endParaRPr kumimoji="0" lang="de-DE"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a:ea typeface="+mn-ea"/>
                <a:cs typeface="+mn-cs"/>
              </a:rPr>
              <a:t>2021         	    		    7.000</a:t>
            </a:r>
          </a:p>
          <a:p>
            <a:pPr marL="342900" marR="0" lvl="0" indent="-342900" algn="l" defTabSz="914400" rtl="0" eaLnBrk="1" fontAlgn="auto" latinLnBrk="0" hangingPunct="1">
              <a:lnSpc>
                <a:spcPct val="100000"/>
              </a:lnSpc>
              <a:spcBef>
                <a:spcPts val="0"/>
              </a:spcBef>
              <a:spcAft>
                <a:spcPts val="0"/>
              </a:spcAft>
              <a:buClrTx/>
              <a:buSzTx/>
              <a:buFontTx/>
              <a:buAutoNum type="arabicPlain" startAt="2020"/>
              <a:tabLst/>
              <a:defRPr/>
            </a:pPr>
            <a:endParaRPr kumimoji="0" lang="de-DE"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Quelle :  Björn Lomborg, Global optimal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climate</a:t>
            </a:r>
            <a:r>
              <a:rPr kumimoji="0" lang="de-DE" sz="1800" b="0" i="0" u="none" strike="noStrike" kern="1200" cap="none" spc="0" normalizeH="0" baseline="0" noProof="0" dirty="0">
                <a:ln>
                  <a:noFill/>
                </a:ln>
                <a:solidFill>
                  <a:prstClr val="black"/>
                </a:solidFill>
                <a:effectLst/>
                <a:uLnTx/>
                <a:uFillTx/>
                <a:latin typeface="Calibri"/>
                <a:ea typeface="+mn-ea"/>
                <a:cs typeface="+mn-cs"/>
              </a:rPr>
              <a:t> policy,2022</a:t>
            </a:r>
          </a:p>
        </p:txBody>
      </p:sp>
      <p:sp>
        <p:nvSpPr>
          <p:cNvPr id="2" name="Titel 1">
            <a:extLst>
              <a:ext uri="{FF2B5EF4-FFF2-40B4-BE49-F238E27FC236}">
                <a16:creationId xmlns:a16="http://schemas.microsoft.com/office/drawing/2014/main" id="{3A84F947-7417-F364-6AF2-08EC7135AE64}"/>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Die Anzahl der Todesfälle durch Umweltkatastrophen </a:t>
            </a:r>
            <a:br>
              <a:rPr lang="de-DE" sz="2800" b="1" dirty="0"/>
            </a:br>
            <a:r>
              <a:rPr lang="de-DE" sz="2800" b="1" dirty="0"/>
              <a:t>sind seit 1920 massiv zurückgegangen</a:t>
            </a:r>
          </a:p>
        </p:txBody>
      </p:sp>
      <p:sp>
        <p:nvSpPr>
          <p:cNvPr id="4" name="Foliennummernplatzhalter 3">
            <a:extLst>
              <a:ext uri="{FF2B5EF4-FFF2-40B4-BE49-F238E27FC236}">
                <a16:creationId xmlns:a16="http://schemas.microsoft.com/office/drawing/2014/main" id="{E9719E80-B339-93BD-790B-73BA875DA2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Textfeld 4">
            <a:extLst>
              <a:ext uri="{FF2B5EF4-FFF2-40B4-BE49-F238E27FC236}">
                <a16:creationId xmlns:a16="http://schemas.microsoft.com/office/drawing/2014/main" id="{95B91A6F-830E-55B6-DF78-A8C8D92D11B6}"/>
              </a:ext>
            </a:extLst>
          </p:cNvPr>
          <p:cNvSpPr txBox="1"/>
          <p:nvPr/>
        </p:nvSpPr>
        <p:spPr>
          <a:xfrm>
            <a:off x="1942494" y="1459585"/>
            <a:ext cx="7057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Entwicklung der Todesfälle durch Umweltkatastrophen von 1920 bis 2021</a:t>
            </a:r>
          </a:p>
        </p:txBody>
      </p:sp>
    </p:spTree>
    <p:extLst>
      <p:ext uri="{BB962C8B-B14F-4D97-AF65-F5344CB8AC3E}">
        <p14:creationId xmlns:p14="http://schemas.microsoft.com/office/powerpoint/2010/main" val="2409818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69D15-5256-42D9-5112-79682A236063}"/>
              </a:ext>
            </a:extLst>
          </p:cNvPr>
          <p:cNvSpPr>
            <a:spLocks noGrp="1"/>
          </p:cNvSpPr>
          <p:nvPr>
            <p:ph type="title"/>
          </p:nvPr>
        </p:nvSpPr>
        <p:spPr>
          <a:xfrm>
            <a:off x="609600" y="274638"/>
            <a:ext cx="10972800" cy="110274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Ein Beispiel für Adaption: Die globale jährliche Waldbrandfläche</a:t>
            </a:r>
            <a:br>
              <a:rPr lang="de-DE" sz="2800" b="1" dirty="0"/>
            </a:br>
            <a:r>
              <a:rPr lang="de-DE" sz="2800" b="1" dirty="0"/>
              <a:t> ist von 1900 bis 2020 deutlich zurückgegangen</a:t>
            </a:r>
          </a:p>
        </p:txBody>
      </p:sp>
      <p:pic>
        <p:nvPicPr>
          <p:cNvPr id="5" name="Inhaltsplatzhalter 4">
            <a:extLst>
              <a:ext uri="{FF2B5EF4-FFF2-40B4-BE49-F238E27FC236}">
                <a16:creationId xmlns:a16="http://schemas.microsoft.com/office/drawing/2014/main" id="{548E67D6-2361-7533-CABB-FC0EA0BA2C12}"/>
              </a:ext>
            </a:extLst>
          </p:cNvPr>
          <p:cNvPicPr>
            <a:picLocks noGrp="1" noChangeAspect="1"/>
          </p:cNvPicPr>
          <p:nvPr>
            <p:ph idx="1"/>
          </p:nvPr>
        </p:nvPicPr>
        <p:blipFill>
          <a:blip r:embed="rId2"/>
          <a:stretch>
            <a:fillRect/>
          </a:stretch>
        </p:blipFill>
        <p:spPr>
          <a:xfrm>
            <a:off x="1664487" y="1701479"/>
            <a:ext cx="8672861" cy="4568420"/>
          </a:xfrm>
        </p:spPr>
      </p:pic>
      <p:sp>
        <p:nvSpPr>
          <p:cNvPr id="3" name="Textfeld 2">
            <a:extLst>
              <a:ext uri="{FF2B5EF4-FFF2-40B4-BE49-F238E27FC236}">
                <a16:creationId xmlns:a16="http://schemas.microsoft.com/office/drawing/2014/main" id="{6C69120A-94FD-D099-12C0-32EB586BDCC7}"/>
              </a:ext>
            </a:extLst>
          </p:cNvPr>
          <p:cNvSpPr txBox="1"/>
          <p:nvPr/>
        </p:nvSpPr>
        <p:spPr>
          <a:xfrm>
            <a:off x="9911751" y="5365630"/>
            <a:ext cx="18978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a:ea typeface="+mn-ea"/>
                <a:cs typeface="+mn-cs"/>
              </a:rPr>
              <a:t>Björn Lomborg,  Global optimal climate </a:t>
            </a:r>
            <a:r>
              <a:rPr kumimoji="0" lang="de-DE" sz="1200" b="0" i="0" u="none" strike="noStrike" kern="1200" cap="none" spc="0" normalizeH="0" baseline="0" noProof="0" err="1">
                <a:ln>
                  <a:noFill/>
                </a:ln>
                <a:solidFill>
                  <a:prstClr val="black"/>
                </a:solidFill>
                <a:effectLst/>
                <a:uLnTx/>
                <a:uFillTx/>
                <a:latin typeface="Calibri"/>
                <a:ea typeface="+mn-ea"/>
                <a:cs typeface="+mn-cs"/>
              </a:rPr>
              <a:t>policy</a:t>
            </a:r>
            <a:r>
              <a:rPr kumimoji="0" lang="de-DE" sz="1200" b="0" i="0" u="none" strike="noStrike" kern="1200" cap="none" spc="0" normalizeH="0" baseline="0" noProof="0">
                <a:ln>
                  <a:noFill/>
                </a:ln>
                <a:solidFill>
                  <a:prstClr val="black"/>
                </a:solidFill>
                <a:effectLst/>
                <a:uLnTx/>
                <a:uFillTx/>
                <a:latin typeface="Calibri"/>
                <a:ea typeface="+mn-ea"/>
                <a:cs typeface="+mn-cs"/>
              </a:rPr>
              <a:t>, 2022</a:t>
            </a:r>
          </a:p>
        </p:txBody>
      </p:sp>
      <p:sp>
        <p:nvSpPr>
          <p:cNvPr id="4" name="Foliennummernplatzhalter 3">
            <a:extLst>
              <a:ext uri="{FF2B5EF4-FFF2-40B4-BE49-F238E27FC236}">
                <a16:creationId xmlns:a16="http://schemas.microsoft.com/office/drawing/2014/main" id="{7DB706CF-89E6-859E-F652-C2B3EC65D1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3708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erlassen, Gebäude, Lagerhaus, Im Haus enthält.&#10;&#10;Automatisch generierte Beschreibung">
            <a:extLst>
              <a:ext uri="{FF2B5EF4-FFF2-40B4-BE49-F238E27FC236}">
                <a16:creationId xmlns:a16="http://schemas.microsoft.com/office/drawing/2014/main" id="{B56F4F11-011D-D47E-09FB-8321EEF6C0D4}"/>
              </a:ext>
            </a:extLst>
          </p:cNvPr>
          <p:cNvPicPr>
            <a:picLocks noChangeAspect="1"/>
          </p:cNvPicPr>
          <p:nvPr/>
        </p:nvPicPr>
        <p:blipFill rotWithShape="1">
          <a:blip r:embed="rId2">
            <a:extLst>
              <a:ext uri="{28A0092B-C50C-407E-A947-70E740481C1C}">
                <a14:useLocalDpi xmlns:a14="http://schemas.microsoft.com/office/drawing/2010/main" val="0"/>
              </a:ext>
            </a:extLst>
          </a:blip>
          <a:srcRect r="1" b="13"/>
          <a:stretch/>
        </p:blipFill>
        <p:spPr>
          <a:xfrm>
            <a:off x="120650" y="68263"/>
            <a:ext cx="11950700" cy="6721475"/>
          </a:xfrm>
          <a:prstGeom prst="rect">
            <a:avLst/>
          </a:prstGeom>
          <a:noFill/>
        </p:spPr>
      </p:pic>
      <p:sp>
        <p:nvSpPr>
          <p:cNvPr id="2" name="Rechteck 1">
            <a:extLst>
              <a:ext uri="{FF2B5EF4-FFF2-40B4-BE49-F238E27FC236}">
                <a16:creationId xmlns:a16="http://schemas.microsoft.com/office/drawing/2014/main" id="{FE1EF95B-C629-8E5F-2A76-03EF747F5EA9}"/>
              </a:ext>
            </a:extLst>
          </p:cNvPr>
          <p:cNvSpPr/>
          <p:nvPr/>
        </p:nvSpPr>
        <p:spPr>
          <a:xfrm>
            <a:off x="5418161" y="4599319"/>
            <a:ext cx="6653189" cy="1937959"/>
          </a:xfrm>
          <a:prstGeom prst="rect">
            <a:avLst/>
          </a:prstGeom>
          <a:solidFill>
            <a:schemeClr val="bg1">
              <a:alpha val="654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feld 4">
            <a:extLst>
              <a:ext uri="{FF2B5EF4-FFF2-40B4-BE49-F238E27FC236}">
                <a16:creationId xmlns:a16="http://schemas.microsoft.com/office/drawing/2014/main" id="{8D68D2EB-0568-2944-DA8B-161A1078CBDF}"/>
              </a:ext>
            </a:extLst>
          </p:cNvPr>
          <p:cNvSpPr txBox="1"/>
          <p:nvPr/>
        </p:nvSpPr>
        <p:spPr>
          <a:xfrm>
            <a:off x="5604680" y="4923618"/>
            <a:ext cx="67987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Die Energiewende befördert die </a:t>
            </a:r>
            <a:r>
              <a:rPr kumimoji="0" lang="de-DE" altLang="de-DE" sz="4000" b="1" i="0" u="none" strike="noStrike" kern="1200" cap="none" spc="0" normalizeH="0" baseline="0" noProof="0" dirty="0" err="1">
                <a:ln>
                  <a:noFill/>
                </a:ln>
                <a:solidFill>
                  <a:srgbClr val="FF0000"/>
                </a:solidFill>
                <a:effectLst/>
                <a:uLnTx/>
                <a:uFillTx/>
                <a:latin typeface="Calibri"/>
                <a:ea typeface="+mn-ea"/>
                <a:cs typeface="Arial" panose="020B0604020202020204" pitchFamily="34" charset="0"/>
              </a:rPr>
              <a:t>Deinstrialisierung</a:t>
            </a:r>
            <a:endParaRPr kumimoji="0" lang="de-DE"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524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DAEA0-8190-7612-AA08-3B093C9B78E9}"/>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Seit 40 Jahren nimmt in Europa Wolkenbedeckung ab und die Sonnenscheindauer um 250 Stunden/a zu</a:t>
            </a:r>
          </a:p>
        </p:txBody>
      </p:sp>
      <p:sp>
        <p:nvSpPr>
          <p:cNvPr id="9" name="Textfeld 8">
            <a:extLst>
              <a:ext uri="{FF2B5EF4-FFF2-40B4-BE49-F238E27FC236}">
                <a16:creationId xmlns:a16="http://schemas.microsoft.com/office/drawing/2014/main" id="{90A405AF-05D2-9AC0-9B7D-9E08D96B9BA3}"/>
              </a:ext>
            </a:extLst>
          </p:cNvPr>
          <p:cNvSpPr txBox="1"/>
          <p:nvPr/>
        </p:nvSpPr>
        <p:spPr>
          <a:xfrm>
            <a:off x="5909451" y="6244785"/>
            <a:ext cx="60103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https://climate.copernicus.eu/esotc/2023/clouds-and-solar-radiation</a:t>
            </a:r>
          </a:p>
        </p:txBody>
      </p:sp>
      <p:pic>
        <p:nvPicPr>
          <p:cNvPr id="10" name="Grafik 9">
            <a:extLst>
              <a:ext uri="{FF2B5EF4-FFF2-40B4-BE49-F238E27FC236}">
                <a16:creationId xmlns:a16="http://schemas.microsoft.com/office/drawing/2014/main" id="{72BB4010-6D72-3765-EEC8-5270E882CB0F}"/>
              </a:ext>
            </a:extLst>
          </p:cNvPr>
          <p:cNvPicPr>
            <a:picLocks noChangeAspect="1"/>
          </p:cNvPicPr>
          <p:nvPr/>
        </p:nvPicPr>
        <p:blipFill>
          <a:blip r:embed="rId2"/>
          <a:stretch>
            <a:fillRect/>
          </a:stretch>
        </p:blipFill>
        <p:spPr>
          <a:xfrm>
            <a:off x="656566" y="1681624"/>
            <a:ext cx="5547841" cy="4487045"/>
          </a:xfrm>
          <a:prstGeom prst="rect">
            <a:avLst/>
          </a:prstGeom>
        </p:spPr>
      </p:pic>
      <p:pic>
        <p:nvPicPr>
          <p:cNvPr id="12" name="Grafik 11">
            <a:extLst>
              <a:ext uri="{FF2B5EF4-FFF2-40B4-BE49-F238E27FC236}">
                <a16:creationId xmlns:a16="http://schemas.microsoft.com/office/drawing/2014/main" id="{AE86B497-DC82-77BE-3F90-7D26B619281B}"/>
              </a:ext>
            </a:extLst>
          </p:cNvPr>
          <p:cNvPicPr>
            <a:picLocks noChangeAspect="1"/>
          </p:cNvPicPr>
          <p:nvPr/>
        </p:nvPicPr>
        <p:blipFill>
          <a:blip r:embed="rId3"/>
          <a:stretch>
            <a:fillRect/>
          </a:stretch>
        </p:blipFill>
        <p:spPr>
          <a:xfrm>
            <a:off x="1263557" y="6240045"/>
            <a:ext cx="4401164" cy="438211"/>
          </a:xfrm>
          <a:prstGeom prst="rect">
            <a:avLst/>
          </a:prstGeom>
        </p:spPr>
      </p:pic>
      <p:pic>
        <p:nvPicPr>
          <p:cNvPr id="14" name="Grafik 13">
            <a:extLst>
              <a:ext uri="{FF2B5EF4-FFF2-40B4-BE49-F238E27FC236}">
                <a16:creationId xmlns:a16="http://schemas.microsoft.com/office/drawing/2014/main" id="{F98B669E-E4C7-EC97-F1D8-640DAE212E6B}"/>
              </a:ext>
            </a:extLst>
          </p:cNvPr>
          <p:cNvPicPr>
            <a:picLocks noChangeAspect="1"/>
          </p:cNvPicPr>
          <p:nvPr/>
        </p:nvPicPr>
        <p:blipFill>
          <a:blip r:embed="rId4"/>
          <a:stretch>
            <a:fillRect/>
          </a:stretch>
        </p:blipFill>
        <p:spPr>
          <a:xfrm>
            <a:off x="6204407" y="1681624"/>
            <a:ext cx="5420481" cy="4487045"/>
          </a:xfrm>
          <a:prstGeom prst="rect">
            <a:avLst/>
          </a:prstGeom>
        </p:spPr>
      </p:pic>
    </p:spTree>
    <p:extLst>
      <p:ext uri="{BB962C8B-B14F-4D97-AF65-F5344CB8AC3E}">
        <p14:creationId xmlns:p14="http://schemas.microsoft.com/office/powerpoint/2010/main" val="33355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3F6C2EFD-7438-45A8-B86A-36310C931623}"/>
              </a:ext>
            </a:extLst>
          </p:cNvPr>
          <p:cNvGraphicFramePr>
            <a:graphicFrameLocks/>
          </p:cNvGraphicFramePr>
          <p:nvPr>
            <p:extLst>
              <p:ext uri="{D42A27DB-BD31-4B8C-83A1-F6EECF244321}">
                <p14:modId xmlns:p14="http://schemas.microsoft.com/office/powerpoint/2010/main" val="3540489957"/>
              </p:ext>
            </p:extLst>
          </p:nvPr>
        </p:nvGraphicFramePr>
        <p:xfrm>
          <a:off x="2053950" y="1035170"/>
          <a:ext cx="7223760" cy="565892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a:extLst>
              <a:ext uri="{FF2B5EF4-FFF2-40B4-BE49-F238E27FC236}">
                <a16:creationId xmlns:a16="http://schemas.microsoft.com/office/drawing/2014/main" id="{11D0CD01-C333-BF94-196F-8F676C4F2FBC}"/>
              </a:ext>
            </a:extLst>
          </p:cNvPr>
          <p:cNvSpPr txBox="1"/>
          <p:nvPr/>
        </p:nvSpPr>
        <p:spPr>
          <a:xfrm>
            <a:off x="9696091" y="5408762"/>
            <a:ext cx="2199735" cy="830997"/>
          </a:xfrm>
          <a:prstGeom prst="rect">
            <a:avLst/>
          </a:prstGeom>
          <a:noFill/>
        </p:spPr>
        <p:txBody>
          <a:bodyPr wrap="square" rtlCol="0">
            <a:spAutoFit/>
          </a:bodyPr>
          <a:lstStyle/>
          <a:p>
            <a:r>
              <a:rPr lang="de-DE" sz="1200" dirty="0" err="1"/>
              <a:t>Duebal</a:t>
            </a:r>
            <a:r>
              <a:rPr lang="de-DE" sz="1200" dirty="0"/>
              <a:t> und Vahrenholt, </a:t>
            </a:r>
            <a:r>
              <a:rPr lang="de-DE" sz="1200" dirty="0" err="1"/>
              <a:t>atmosphere</a:t>
            </a:r>
            <a:r>
              <a:rPr lang="de-DE" sz="1200" dirty="0"/>
              <a:t>, https://www.mdpi.com/2073-4433/12/10/1297</a:t>
            </a:r>
          </a:p>
        </p:txBody>
      </p:sp>
      <p:sp>
        <p:nvSpPr>
          <p:cNvPr id="7" name="Textfeld 6">
            <a:extLst>
              <a:ext uri="{FF2B5EF4-FFF2-40B4-BE49-F238E27FC236}">
                <a16:creationId xmlns:a16="http://schemas.microsoft.com/office/drawing/2014/main" id="{D0336165-667E-2154-E1E9-90CC104EA297}"/>
              </a:ext>
            </a:extLst>
          </p:cNvPr>
          <p:cNvSpPr txBox="1"/>
          <p:nvPr/>
        </p:nvSpPr>
        <p:spPr>
          <a:xfrm>
            <a:off x="1337095" y="319177"/>
            <a:ext cx="8902460" cy="830997"/>
          </a:xfrm>
          <a:prstGeom prst="rect">
            <a:avLst/>
          </a:prstGeom>
          <a:noFill/>
        </p:spPr>
        <p:txBody>
          <a:bodyPr wrap="square" rtlCol="0">
            <a:spAutoFit/>
          </a:bodyPr>
          <a:lstStyle/>
          <a:p>
            <a:pPr algn="ctr"/>
            <a:r>
              <a:rPr lang="de-DE" sz="2400" b="1" dirty="0"/>
              <a:t>In den letzten 20 Jahren ist der wesentliche Teil der Erwärmung auch weltweit auf die Verdünnung der Wolken zurückzuführen</a:t>
            </a:r>
          </a:p>
        </p:txBody>
      </p:sp>
    </p:spTree>
    <p:extLst>
      <p:ext uri="{BB962C8B-B14F-4D97-AF65-F5344CB8AC3E}">
        <p14:creationId xmlns:p14="http://schemas.microsoft.com/office/powerpoint/2010/main" val="669079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3805E562-277B-7F7C-9257-8CDA958B1E3B}"/>
              </a:ext>
            </a:extLst>
          </p:cNvPr>
          <p:cNvGraphicFramePr>
            <a:graphicFrameLocks/>
          </p:cNvGraphicFramePr>
          <p:nvPr/>
        </p:nvGraphicFramePr>
        <p:xfrm>
          <a:off x="237744" y="219456"/>
          <a:ext cx="8741664" cy="62179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a:extLst>
              <a:ext uri="{FF2B5EF4-FFF2-40B4-BE49-F238E27FC236}">
                <a16:creationId xmlns:a16="http://schemas.microsoft.com/office/drawing/2014/main" id="{355DA88B-EB14-A77A-D290-765981DD6DCC}"/>
              </a:ext>
            </a:extLst>
          </p:cNvPr>
          <p:cNvSpPr txBox="1"/>
          <p:nvPr/>
        </p:nvSpPr>
        <p:spPr>
          <a:xfrm>
            <a:off x="8725090" y="3877057"/>
            <a:ext cx="346691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Zunahme des Strahlungsantriebs durch CO</a:t>
            </a:r>
            <a:r>
              <a:rPr kumimoji="0" lang="de-DE" sz="1800" b="0" i="0" u="none" strike="noStrike" kern="1200" cap="none" spc="0" normalizeH="0" baseline="-25000" noProof="0" dirty="0">
                <a:ln>
                  <a:noFill/>
                </a:ln>
                <a:solidFill>
                  <a:srgbClr val="5B9BD5">
                    <a:lumMod val="75000"/>
                  </a:srgbClr>
                </a:solidFill>
                <a:effectLst/>
                <a:uLnTx/>
                <a:uFillTx/>
                <a:latin typeface="Calibri" panose="020F0502020204030204"/>
                <a:ea typeface="+mn-ea"/>
                <a:cs typeface="+mn-cs"/>
              </a:rPr>
              <a:t>2</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nach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3"/>
              </a:rPr>
              <a:t>IPCC (2018): </a:t>
            </a:r>
            <a:b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ΔF = 5.35 W/m² </a:t>
            </a:r>
            <a:r>
              <a:rPr kumimoji="0" lang="el-GR"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ln</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(C/C</a:t>
            </a:r>
            <a:r>
              <a:rPr kumimoji="0" lang="de-DE" sz="1800" b="0" i="0" u="none" strike="noStrike" kern="1200" cap="none" spc="0" normalizeH="0" baseline="-25000" noProof="0" dirty="0">
                <a:ln>
                  <a:noFill/>
                </a:ln>
                <a:solidFill>
                  <a:srgbClr val="5B9BD5">
                    <a:lumMod val="75000"/>
                  </a:srgbClr>
                </a:solidFill>
                <a:effectLst/>
                <a:uLnTx/>
                <a:uFillTx/>
                <a:latin typeface="Calibri" panose="020F0502020204030204"/>
                <a:ea typeface="+mn-ea"/>
                <a:cs typeface="+mn-cs"/>
              </a:rPr>
              <a:t>0</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a:t>
            </a:r>
            <a:r>
              <a:rPr kumimoji="0" lang="de-DE" sz="1800" b="0" i="0" u="none" strike="noStrike" kern="1200" cap="none" spc="0" normalizeH="0" baseline="-25000" noProof="0" dirty="0">
                <a:ln>
                  <a:noFill/>
                </a:ln>
                <a:solidFill>
                  <a:srgbClr val="5B9BD5">
                    <a:lumMod val="75000"/>
                  </a:srgbClr>
                </a:solidFill>
                <a:effectLst/>
                <a:uLnTx/>
                <a:uFillTx/>
                <a:latin typeface="Calibri" panose="020F0502020204030204"/>
                <a:ea typeface="+mn-ea"/>
                <a:cs typeface="+mn-cs"/>
              </a:rPr>
              <a:t>2023</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=418,9 ppm C</a:t>
            </a:r>
            <a:r>
              <a:rPr kumimoji="0" lang="de-DE" sz="1800" b="0" i="0" u="none" strike="noStrike" kern="1200" cap="none" spc="0" normalizeH="0" baseline="-25000" noProof="0" dirty="0">
                <a:ln>
                  <a:noFill/>
                </a:ln>
                <a:solidFill>
                  <a:srgbClr val="5B9BD5">
                    <a:lumMod val="75000"/>
                  </a:srgbClr>
                </a:solidFill>
                <a:effectLst/>
                <a:uLnTx/>
                <a:uFillTx/>
                <a:latin typeface="Calibri" panose="020F0502020204030204"/>
                <a:ea typeface="+mn-ea"/>
                <a:cs typeface="+mn-cs"/>
              </a:rPr>
              <a:t>0</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370 ppm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2ED55752-8DD3-4373-BACB-070024781276}"/>
              </a:ext>
            </a:extLst>
          </p:cNvPr>
          <p:cNvSpPr txBox="1"/>
          <p:nvPr/>
        </p:nvSpPr>
        <p:spPr>
          <a:xfrm>
            <a:off x="8631936" y="1725091"/>
            <a:ext cx="3706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C00000"/>
                </a:solidFill>
                <a:effectLst/>
                <a:uLnTx/>
                <a:uFillTx/>
                <a:latin typeface="Calibri" panose="020F0502020204030204"/>
                <a:ea typeface="+mn-ea"/>
                <a:cs typeface="+mn-cs"/>
              </a:rPr>
              <a:t>CERES – Daten: Zunahme der kurzwelligen Einstrahlung seit 2001</a:t>
            </a:r>
          </a:p>
        </p:txBody>
      </p:sp>
    </p:spTree>
    <p:extLst>
      <p:ext uri="{BB962C8B-B14F-4D97-AF65-F5344CB8AC3E}">
        <p14:creationId xmlns:p14="http://schemas.microsoft.com/office/powerpoint/2010/main" val="1923085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95716-83DD-4FFF-8245-98E107E6DDC9}"/>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Die Strompreise haben sich 2021 vervierfacht:</a:t>
            </a:r>
            <a:br>
              <a:rPr lang="de-DE" sz="2800" b="1" dirty="0"/>
            </a:br>
            <a:r>
              <a:rPr lang="de-DE" sz="2800" b="1" dirty="0"/>
              <a:t>Deutschland muss aufhören, die Strompreise zu erhöhen</a:t>
            </a:r>
          </a:p>
        </p:txBody>
      </p:sp>
      <p:pic>
        <p:nvPicPr>
          <p:cNvPr id="11" name="Grafik 10">
            <a:extLst>
              <a:ext uri="{FF2B5EF4-FFF2-40B4-BE49-F238E27FC236}">
                <a16:creationId xmlns:a16="http://schemas.microsoft.com/office/drawing/2014/main" id="{EA4B3F5B-8D7B-45EA-9BD9-5F3E9269B844}"/>
              </a:ext>
            </a:extLst>
          </p:cNvPr>
          <p:cNvPicPr>
            <a:picLocks noChangeAspect="1"/>
          </p:cNvPicPr>
          <p:nvPr/>
        </p:nvPicPr>
        <p:blipFill>
          <a:blip r:embed="rId2"/>
          <a:stretch>
            <a:fillRect/>
          </a:stretch>
        </p:blipFill>
        <p:spPr>
          <a:xfrm>
            <a:off x="1167440" y="1354347"/>
            <a:ext cx="10279814" cy="4513827"/>
          </a:xfrm>
          <a:prstGeom prst="rect">
            <a:avLst/>
          </a:prstGeom>
        </p:spPr>
      </p:pic>
      <p:sp>
        <p:nvSpPr>
          <p:cNvPr id="6" name="Textfeld 5">
            <a:extLst>
              <a:ext uri="{FF2B5EF4-FFF2-40B4-BE49-F238E27FC236}">
                <a16:creationId xmlns:a16="http://schemas.microsoft.com/office/drawing/2014/main" id="{3C84843E-3BFE-4D72-83B4-7446F2FFA7FA}"/>
              </a:ext>
            </a:extLst>
          </p:cNvPr>
          <p:cNvSpPr txBox="1"/>
          <p:nvPr/>
        </p:nvSpPr>
        <p:spPr>
          <a:xfrm>
            <a:off x="3287486" y="1883229"/>
            <a:ext cx="59327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Calibri"/>
                <a:ea typeface="+mn-ea"/>
                <a:cs typeface="+mn-cs"/>
              </a:rPr>
              <a:t>Börsenstrompreis Deutschland 2021</a:t>
            </a:r>
          </a:p>
        </p:txBody>
      </p:sp>
      <p:sp>
        <p:nvSpPr>
          <p:cNvPr id="7" name="Textfeld 6">
            <a:extLst>
              <a:ext uri="{FF2B5EF4-FFF2-40B4-BE49-F238E27FC236}">
                <a16:creationId xmlns:a16="http://schemas.microsoft.com/office/drawing/2014/main" id="{AF505F7E-B937-4B49-B378-29DAEBBC4AB1}"/>
              </a:ext>
            </a:extLst>
          </p:cNvPr>
          <p:cNvSpPr txBox="1"/>
          <p:nvPr/>
        </p:nvSpPr>
        <p:spPr>
          <a:xfrm>
            <a:off x="8697686" y="6172591"/>
            <a:ext cx="28847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Calibri"/>
                <a:ea typeface="+mn-ea"/>
                <a:cs typeface="+mn-cs"/>
              </a:rPr>
              <a:t>Fraunhofer ISE 2021</a:t>
            </a:r>
          </a:p>
        </p:txBody>
      </p:sp>
      <p:sp>
        <p:nvSpPr>
          <p:cNvPr id="4" name="Textfeld 3">
            <a:extLst>
              <a:ext uri="{FF2B5EF4-FFF2-40B4-BE49-F238E27FC236}">
                <a16:creationId xmlns:a16="http://schemas.microsoft.com/office/drawing/2014/main" id="{79EE29D0-9631-CDEB-2085-B14F8F34B630}"/>
              </a:ext>
            </a:extLst>
          </p:cNvPr>
          <p:cNvSpPr txBox="1"/>
          <p:nvPr/>
        </p:nvSpPr>
        <p:spPr>
          <a:xfrm>
            <a:off x="11178073" y="3611260"/>
            <a:ext cx="167951" cy="6434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82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B509C3-362F-FC8B-ED4B-6D5B765BEEC1}"/>
              </a:ext>
            </a:extLst>
          </p:cNvPr>
          <p:cNvPicPr>
            <a:picLocks noChangeAspect="1"/>
          </p:cNvPicPr>
          <p:nvPr/>
        </p:nvPicPr>
        <p:blipFill>
          <a:blip r:embed="rId2"/>
          <a:stretch>
            <a:fillRect/>
          </a:stretch>
        </p:blipFill>
        <p:spPr>
          <a:xfrm>
            <a:off x="787861" y="2014419"/>
            <a:ext cx="9963528" cy="4041148"/>
          </a:xfrm>
          <a:prstGeom prst="rect">
            <a:avLst/>
          </a:prstGeom>
        </p:spPr>
      </p:pic>
      <p:sp>
        <p:nvSpPr>
          <p:cNvPr id="2" name="Titel 1">
            <a:extLst>
              <a:ext uri="{FF2B5EF4-FFF2-40B4-BE49-F238E27FC236}">
                <a16:creationId xmlns:a16="http://schemas.microsoft.com/office/drawing/2014/main" id="{5AEBD8A5-A9F7-456C-8261-C224E43A36F7}"/>
              </a:ext>
            </a:extLst>
          </p:cNvPr>
          <p:cNvSpPr>
            <a:spLocks noGrp="1"/>
          </p:cNvSpPr>
          <p:nvPr>
            <p:ph type="title"/>
          </p:nvPr>
        </p:nvSpPr>
        <p:spPr>
          <a:xfrm>
            <a:off x="609600" y="274637"/>
            <a:ext cx="11027434" cy="13298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Die Verteuerung der Strompreise ist politisch gewollt: </a:t>
            </a:r>
            <a:br>
              <a:rPr lang="de-DE" sz="2800" b="1" dirty="0"/>
            </a:br>
            <a:r>
              <a:rPr lang="de-DE" sz="2800" b="1" dirty="0"/>
              <a:t>Die Europäische Kommission hat die Preise der CO2-Zertifikate </a:t>
            </a:r>
            <a:br>
              <a:rPr lang="de-DE" sz="2800" b="1" dirty="0"/>
            </a:br>
            <a:r>
              <a:rPr lang="de-DE" sz="2800" b="1" dirty="0"/>
              <a:t>auf das Vierfache ansteigen lassen</a:t>
            </a:r>
          </a:p>
        </p:txBody>
      </p:sp>
      <p:sp>
        <p:nvSpPr>
          <p:cNvPr id="6" name="Textfeld 5">
            <a:extLst>
              <a:ext uri="{FF2B5EF4-FFF2-40B4-BE49-F238E27FC236}">
                <a16:creationId xmlns:a16="http://schemas.microsoft.com/office/drawing/2014/main" id="{0907D429-9E04-40E7-85BD-B92E2429CB21}"/>
              </a:ext>
            </a:extLst>
          </p:cNvPr>
          <p:cNvSpPr txBox="1"/>
          <p:nvPr/>
        </p:nvSpPr>
        <p:spPr>
          <a:xfrm>
            <a:off x="10751389" y="1829753"/>
            <a:ext cx="1311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€/t CO</a:t>
            </a:r>
            <a:r>
              <a:rPr kumimoji="0" lang="de-DE" sz="1800" b="0" i="0" u="none" strike="noStrike" kern="1200" cap="none" spc="0" normalizeH="0" baseline="-25000" noProof="0">
                <a:ln>
                  <a:noFill/>
                </a:ln>
                <a:solidFill>
                  <a:prstClr val="black"/>
                </a:solidFill>
                <a:effectLst/>
                <a:uLnTx/>
                <a:uFillTx/>
                <a:latin typeface="Calibri"/>
                <a:ea typeface="+mn-ea"/>
                <a:cs typeface="+mn-cs"/>
              </a:rPr>
              <a:t>2</a:t>
            </a:r>
          </a:p>
        </p:txBody>
      </p:sp>
      <p:sp>
        <p:nvSpPr>
          <p:cNvPr id="8" name="Textfeld 7">
            <a:extLst>
              <a:ext uri="{FF2B5EF4-FFF2-40B4-BE49-F238E27FC236}">
                <a16:creationId xmlns:a16="http://schemas.microsoft.com/office/drawing/2014/main" id="{87ADFB2C-F2EE-055A-76F5-A8AEE3B05ADE}"/>
              </a:ext>
            </a:extLst>
          </p:cNvPr>
          <p:cNvSpPr txBox="1"/>
          <p:nvPr/>
        </p:nvSpPr>
        <p:spPr>
          <a:xfrm>
            <a:off x="8410755" y="6228272"/>
            <a:ext cx="21997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err="1">
                <a:ln>
                  <a:noFill/>
                </a:ln>
                <a:solidFill>
                  <a:prstClr val="black"/>
                </a:solidFill>
                <a:effectLst/>
                <a:uLnTx/>
                <a:uFillTx/>
                <a:latin typeface="Calibri"/>
                <a:ea typeface="+mn-ea"/>
                <a:cs typeface="+mn-cs"/>
              </a:rPr>
              <a:t>Quelle:Ariva.de</a:t>
            </a:r>
            <a:r>
              <a:rPr kumimoji="0" lang="de-DE" sz="1100" b="0" i="0" u="none" strike="noStrike" kern="1200" cap="none" spc="0" normalizeH="0" baseline="0" noProof="0">
                <a:ln>
                  <a:noFill/>
                </a:ln>
                <a:solidFill>
                  <a:prstClr val="black"/>
                </a:solidFill>
                <a:effectLst/>
                <a:uLnTx/>
                <a:uFillTx/>
                <a:latin typeface="Calibri"/>
                <a:ea typeface="+mn-ea"/>
                <a:cs typeface="+mn-cs"/>
              </a:rPr>
              <a:t>/</a:t>
            </a:r>
            <a:r>
              <a:rPr kumimoji="0" lang="de-DE" sz="1100" b="0" i="0" u="none" strike="noStrike" kern="1200" cap="none" spc="0" normalizeH="0" baseline="0" noProof="0" err="1">
                <a:ln>
                  <a:noFill/>
                </a:ln>
                <a:solidFill>
                  <a:prstClr val="black"/>
                </a:solidFill>
                <a:effectLst/>
                <a:uLnTx/>
                <a:uFillTx/>
                <a:latin typeface="Calibri"/>
                <a:ea typeface="+mn-ea"/>
                <a:cs typeface="+mn-cs"/>
              </a:rPr>
              <a:t>zertifikate</a:t>
            </a:r>
            <a:endParaRPr kumimoji="0" lang="de-DE" sz="1100" b="0" i="0" u="none" strike="noStrike" kern="1200" cap="none" spc="0" normalizeH="0" baseline="0" noProof="0">
              <a:ln>
                <a:noFill/>
              </a:ln>
              <a:solidFill>
                <a:prstClr val="black"/>
              </a:solidFill>
              <a:effectLst/>
              <a:uLnTx/>
              <a:uFillTx/>
              <a:latin typeface="Calibri"/>
              <a:ea typeface="+mn-ea"/>
              <a:cs typeface="+mn-cs"/>
            </a:endParaRPr>
          </a:p>
        </p:txBody>
      </p:sp>
      <p:cxnSp>
        <p:nvCxnSpPr>
          <p:cNvPr id="9" name="Gerade Verbindung 8">
            <a:extLst>
              <a:ext uri="{FF2B5EF4-FFF2-40B4-BE49-F238E27FC236}">
                <a16:creationId xmlns:a16="http://schemas.microsoft.com/office/drawing/2014/main" id="{211D0CFC-473B-242F-B832-32952335308F}"/>
              </a:ext>
            </a:extLst>
          </p:cNvPr>
          <p:cNvCxnSpPr>
            <a:cxnSpLocks/>
          </p:cNvCxnSpPr>
          <p:nvPr/>
        </p:nvCxnSpPr>
        <p:spPr>
          <a:xfrm flipV="1">
            <a:off x="2202024" y="2522250"/>
            <a:ext cx="3400358" cy="2233400"/>
          </a:xfrm>
          <a:prstGeom prst="line">
            <a:avLst/>
          </a:prstGeom>
          <a:ln w="38100">
            <a:solidFill>
              <a:srgbClr val="FF2600"/>
            </a:solidFill>
            <a:prstDash val="dash"/>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3EF68B67-DF75-4607-87B3-82BDF682BB33}"/>
              </a:ext>
            </a:extLst>
          </p:cNvPr>
          <p:cNvSpPr txBox="1"/>
          <p:nvPr/>
        </p:nvSpPr>
        <p:spPr>
          <a:xfrm>
            <a:off x="4932107" y="3429000"/>
            <a:ext cx="198964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2600"/>
                </a:solidFill>
                <a:effectLst/>
                <a:uLnTx/>
                <a:uFillTx/>
                <a:latin typeface="Calibri"/>
                <a:ea typeface="+mn-ea"/>
                <a:cs typeface="+mn-cs"/>
              </a:rPr>
              <a:t>+ 400 %</a:t>
            </a:r>
          </a:p>
        </p:txBody>
      </p:sp>
      <p:sp>
        <p:nvSpPr>
          <p:cNvPr id="12" name="Textfeld 11">
            <a:extLst>
              <a:ext uri="{FF2B5EF4-FFF2-40B4-BE49-F238E27FC236}">
                <a16:creationId xmlns:a16="http://schemas.microsoft.com/office/drawing/2014/main" id="{EFAC9C9F-DE70-AB19-8102-2A5AD3DF372B}"/>
              </a:ext>
            </a:extLst>
          </p:cNvPr>
          <p:cNvSpPr txBox="1"/>
          <p:nvPr/>
        </p:nvSpPr>
        <p:spPr>
          <a:xfrm>
            <a:off x="1352277" y="2199085"/>
            <a:ext cx="36856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Preisentwicklung der CO2-Zertifikate</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in €/ t Co</a:t>
            </a:r>
            <a:r>
              <a:rPr kumimoji="0" lang="de-DE" sz="1800" b="1" i="0" u="none" strike="noStrike" kern="1200" cap="none" spc="0" normalizeH="0" baseline="-25000" noProof="0" dirty="0">
                <a:ln>
                  <a:noFill/>
                </a:ln>
                <a:solidFill>
                  <a:prstClr val="black"/>
                </a:solidFill>
                <a:effectLst/>
                <a:uLnTx/>
                <a:uFillTx/>
                <a:latin typeface="Calibri"/>
                <a:ea typeface="+mn-ea"/>
                <a:cs typeface="+mn-cs"/>
              </a:rPr>
              <a:t>2</a:t>
            </a:r>
            <a:endParaRPr kumimoji="0" lang="de-DE" sz="1800" b="0" i="0" u="none" strike="noStrike" kern="1200" cap="none" spc="0" normalizeH="0" baseline="-2500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481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8C53FD-72BE-C288-D315-C86D2618713D}"/>
              </a:ext>
            </a:extLst>
          </p:cNvPr>
          <p:cNvPicPr>
            <a:picLocks noChangeAspect="1"/>
          </p:cNvPicPr>
          <p:nvPr/>
        </p:nvPicPr>
        <p:blipFill>
          <a:blip r:embed="rId2"/>
          <a:stretch>
            <a:fillRect/>
          </a:stretch>
        </p:blipFill>
        <p:spPr>
          <a:xfrm>
            <a:off x="1352277" y="1779089"/>
            <a:ext cx="9793051" cy="4274606"/>
          </a:xfrm>
          <a:prstGeom prst="rect">
            <a:avLst/>
          </a:prstGeom>
        </p:spPr>
      </p:pic>
      <p:sp>
        <p:nvSpPr>
          <p:cNvPr id="2" name="Titel 1">
            <a:extLst>
              <a:ext uri="{FF2B5EF4-FFF2-40B4-BE49-F238E27FC236}">
                <a16:creationId xmlns:a16="http://schemas.microsoft.com/office/drawing/2014/main" id="{5AEBD8A5-A9F7-456C-8261-C224E43A36F7}"/>
              </a:ext>
            </a:extLst>
          </p:cNvPr>
          <p:cNvSpPr>
            <a:spLocks noGrp="1"/>
          </p:cNvSpPr>
          <p:nvPr>
            <p:ph type="title"/>
          </p:nvPr>
        </p:nvSpPr>
        <p:spPr>
          <a:xfrm>
            <a:off x="609600" y="274637"/>
            <a:ext cx="11027434" cy="13298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de-DE" sz="2800" b="1" dirty="0"/>
              <a:t>Allein durch den europäischen </a:t>
            </a:r>
            <a:r>
              <a:rPr lang="de-DE" sz="2800" b="1" dirty="0" err="1"/>
              <a:t>Zertifikatehandel</a:t>
            </a:r>
            <a:r>
              <a:rPr lang="de-DE" sz="2800" b="1" dirty="0"/>
              <a:t> haben sich die Strompreise für konventionelle Kraftwerke verdoppelt bis verdreifacht</a:t>
            </a:r>
          </a:p>
        </p:txBody>
      </p:sp>
      <p:sp>
        <p:nvSpPr>
          <p:cNvPr id="6" name="Textfeld 5">
            <a:extLst>
              <a:ext uri="{FF2B5EF4-FFF2-40B4-BE49-F238E27FC236}">
                <a16:creationId xmlns:a16="http://schemas.microsoft.com/office/drawing/2014/main" id="{0907D429-9E04-40E7-85BD-B92E2429CB21}"/>
              </a:ext>
            </a:extLst>
          </p:cNvPr>
          <p:cNvSpPr txBox="1"/>
          <p:nvPr/>
        </p:nvSpPr>
        <p:spPr>
          <a:xfrm>
            <a:off x="10751389" y="1829753"/>
            <a:ext cx="1311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€/t CO</a:t>
            </a:r>
            <a:r>
              <a:rPr kumimoji="0" lang="de-DE" sz="1800" b="0" i="0" u="none" strike="noStrike" kern="1200" cap="none" spc="0" normalizeH="0" baseline="-25000" noProof="0">
                <a:ln>
                  <a:noFill/>
                </a:ln>
                <a:solidFill>
                  <a:prstClr val="black"/>
                </a:solidFill>
                <a:effectLst/>
                <a:uLnTx/>
                <a:uFillTx/>
                <a:latin typeface="Calibri"/>
                <a:ea typeface="+mn-ea"/>
                <a:cs typeface="+mn-cs"/>
              </a:rPr>
              <a:t>2</a:t>
            </a:r>
          </a:p>
        </p:txBody>
      </p:sp>
      <p:sp>
        <p:nvSpPr>
          <p:cNvPr id="8" name="Textfeld 7">
            <a:extLst>
              <a:ext uri="{FF2B5EF4-FFF2-40B4-BE49-F238E27FC236}">
                <a16:creationId xmlns:a16="http://schemas.microsoft.com/office/drawing/2014/main" id="{87ADFB2C-F2EE-055A-76F5-A8AEE3B05ADE}"/>
              </a:ext>
            </a:extLst>
          </p:cNvPr>
          <p:cNvSpPr txBox="1"/>
          <p:nvPr/>
        </p:nvSpPr>
        <p:spPr>
          <a:xfrm>
            <a:off x="8630674" y="6031502"/>
            <a:ext cx="21997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err="1">
                <a:ln>
                  <a:noFill/>
                </a:ln>
                <a:solidFill>
                  <a:prstClr val="black"/>
                </a:solidFill>
                <a:effectLst/>
                <a:uLnTx/>
                <a:uFillTx/>
                <a:latin typeface="Calibri"/>
                <a:ea typeface="+mn-ea"/>
                <a:cs typeface="+mn-cs"/>
              </a:rPr>
              <a:t>Quelle:Ariva.de</a:t>
            </a:r>
            <a:r>
              <a:rPr kumimoji="0" lang="de-DE" sz="1100" b="0" i="0" u="none" strike="noStrike" kern="1200" cap="none" spc="0" normalizeH="0" baseline="0" noProof="0" dirty="0">
                <a:ln>
                  <a:noFill/>
                </a:ln>
                <a:solidFill>
                  <a:prstClr val="black"/>
                </a:solidFill>
                <a:effectLst/>
                <a:uLnTx/>
                <a:uFillTx/>
                <a:latin typeface="Calibri"/>
                <a:ea typeface="+mn-ea"/>
                <a:cs typeface="+mn-cs"/>
              </a:rPr>
              <a:t>/</a:t>
            </a:r>
            <a:r>
              <a:rPr kumimoji="0" lang="de-DE" sz="1100" b="0" i="0" u="none" strike="noStrike" kern="1200" cap="none" spc="0" normalizeH="0" baseline="0" noProof="0" dirty="0" err="1">
                <a:ln>
                  <a:noFill/>
                </a:ln>
                <a:solidFill>
                  <a:prstClr val="black"/>
                </a:solidFill>
                <a:effectLst/>
                <a:uLnTx/>
                <a:uFillTx/>
                <a:latin typeface="Calibri"/>
                <a:ea typeface="+mn-ea"/>
                <a:cs typeface="+mn-cs"/>
              </a:rPr>
              <a:t>zertifikate</a:t>
            </a:r>
            <a:endParaRPr kumimoji="0" lang="de-DE"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hteck 2">
            <a:extLst>
              <a:ext uri="{FF2B5EF4-FFF2-40B4-BE49-F238E27FC236}">
                <a16:creationId xmlns:a16="http://schemas.microsoft.com/office/drawing/2014/main" id="{47643A45-35F9-3816-4084-1227270FD10D}"/>
              </a:ext>
            </a:extLst>
          </p:cNvPr>
          <p:cNvSpPr/>
          <p:nvPr/>
        </p:nvSpPr>
        <p:spPr>
          <a:xfrm>
            <a:off x="609600" y="1604512"/>
            <a:ext cx="11027434" cy="462376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feld 9">
            <a:extLst>
              <a:ext uri="{FF2B5EF4-FFF2-40B4-BE49-F238E27FC236}">
                <a16:creationId xmlns:a16="http://schemas.microsoft.com/office/drawing/2014/main" id="{D3E02A25-70E9-BC47-FA7A-155B1710A647}"/>
              </a:ext>
            </a:extLst>
          </p:cNvPr>
          <p:cNvSpPr txBox="1"/>
          <p:nvPr/>
        </p:nvSpPr>
        <p:spPr>
          <a:xfrm>
            <a:off x="3867836" y="3481389"/>
            <a:ext cx="1992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Braunkohlekraftwerk</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feld 16">
            <a:extLst>
              <a:ext uri="{FF2B5EF4-FFF2-40B4-BE49-F238E27FC236}">
                <a16:creationId xmlns:a16="http://schemas.microsoft.com/office/drawing/2014/main" id="{E88084AB-4A31-857D-09A3-D39C9F393702}"/>
              </a:ext>
            </a:extLst>
          </p:cNvPr>
          <p:cNvSpPr txBox="1"/>
          <p:nvPr/>
        </p:nvSpPr>
        <p:spPr>
          <a:xfrm>
            <a:off x="4182413" y="1438644"/>
            <a:ext cx="47224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Preisentwicklung für konventionelle Kraftwerke</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feld 4">
            <a:extLst>
              <a:ext uri="{FF2B5EF4-FFF2-40B4-BE49-F238E27FC236}">
                <a16:creationId xmlns:a16="http://schemas.microsoft.com/office/drawing/2014/main" id="{C097E67A-993E-BA58-5E50-12603E9BACEA}"/>
              </a:ext>
            </a:extLst>
          </p:cNvPr>
          <p:cNvSpPr txBox="1"/>
          <p:nvPr/>
        </p:nvSpPr>
        <p:spPr>
          <a:xfrm>
            <a:off x="1445140" y="2056475"/>
            <a:ext cx="69468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Die Strompreise erhöhten sich durch CO</a:t>
            </a:r>
            <a:r>
              <a:rPr kumimoji="0" lang="de-DE" sz="1800" b="1" i="0" u="none" strike="noStrike" kern="1200" cap="none" spc="0" normalizeH="0" baseline="-25000" noProof="0" dirty="0">
                <a:ln>
                  <a:noFill/>
                </a:ln>
                <a:solidFill>
                  <a:prstClr val="black"/>
                </a:solidFill>
                <a:effectLst/>
                <a:uLnTx/>
                <a:uFillTx/>
                <a:latin typeface="Calibri"/>
                <a:ea typeface="+mn-ea"/>
                <a:cs typeface="+mn-cs"/>
              </a:rPr>
              <a:t>2</a:t>
            </a:r>
            <a:r>
              <a:rPr kumimoji="0" lang="de-DE" sz="1800" b="1" i="0" u="none" strike="noStrike" kern="1200" cap="none" spc="0" normalizeH="0" baseline="0" noProof="0" dirty="0">
                <a:ln>
                  <a:noFill/>
                </a:ln>
                <a:solidFill>
                  <a:prstClr val="black"/>
                </a:solidFill>
                <a:effectLst/>
                <a:uLnTx/>
                <a:uFillTx/>
                <a:latin typeface="Calibri"/>
                <a:ea typeface="+mn-ea"/>
                <a:cs typeface="+mn-cs"/>
              </a:rPr>
              <a:t>-Zertifikate bei 80 €/t CO</a:t>
            </a:r>
            <a:r>
              <a:rPr kumimoji="0" lang="de-DE" sz="1800" b="1" i="0" u="none" strike="noStrike" kern="1200" cap="none" spc="0" normalizeH="0" baseline="-25000" noProof="0" dirty="0">
                <a:ln>
                  <a:noFill/>
                </a:ln>
                <a:solidFill>
                  <a:prstClr val="black"/>
                </a:solidFill>
                <a:effectLst/>
                <a:uLnTx/>
                <a:uFillTx/>
                <a:latin typeface="Calibri"/>
                <a:ea typeface="+mn-ea"/>
                <a:cs typeface="+mn-cs"/>
              </a:rPr>
              <a:t>2</a:t>
            </a:r>
            <a:r>
              <a:rPr kumimoji="0" lang="de-DE" sz="1800" b="1" i="0" u="none" strike="noStrike" kern="1200" cap="none" spc="0" normalizeH="0" baseline="0" noProof="0" dirty="0">
                <a:ln>
                  <a:noFill/>
                </a:ln>
                <a:solidFill>
                  <a:prstClr val="black"/>
                </a:solidFill>
                <a:effectLst/>
                <a:uLnTx/>
                <a:uFillTx/>
                <a:latin typeface="Calibri"/>
                <a:ea typeface="+mn-ea"/>
                <a:cs typeface="+mn-cs"/>
              </a:rPr>
              <a:t> 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6">
            <a:extLst>
              <a:ext uri="{FF2B5EF4-FFF2-40B4-BE49-F238E27FC236}">
                <a16:creationId xmlns:a16="http://schemas.microsoft.com/office/drawing/2014/main" id="{FF095E7A-0995-9C36-070A-54DB7797B38B}"/>
              </a:ext>
            </a:extLst>
          </p:cNvPr>
          <p:cNvSpPr txBox="1"/>
          <p:nvPr/>
        </p:nvSpPr>
        <p:spPr>
          <a:xfrm>
            <a:off x="6219993" y="2665689"/>
            <a:ext cx="146315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Strompreis vor </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1" i="0" u="none" strike="noStrike" kern="1200" cap="none" spc="0" normalizeH="0" baseline="0" noProof="0" dirty="0" err="1">
                <a:ln>
                  <a:noFill/>
                </a:ln>
                <a:solidFill>
                  <a:prstClr val="black"/>
                </a:solidFill>
                <a:effectLst/>
                <a:uLnTx/>
                <a:uFillTx/>
                <a:latin typeface="Calibri"/>
                <a:ea typeface="+mn-ea"/>
                <a:cs typeface="+mn-cs"/>
              </a:rPr>
              <a:t>Zertifikatehandel</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in € Cent/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kwh</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1ECCF5D1-013E-7AAF-01EA-0236D8B89AD5}"/>
              </a:ext>
            </a:extLst>
          </p:cNvPr>
          <p:cNvSpPr txBox="1"/>
          <p:nvPr/>
        </p:nvSpPr>
        <p:spPr>
          <a:xfrm>
            <a:off x="3867836" y="4097416"/>
            <a:ext cx="1992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Steinkohlekraftwerk</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feld 12">
            <a:extLst>
              <a:ext uri="{FF2B5EF4-FFF2-40B4-BE49-F238E27FC236}">
                <a16:creationId xmlns:a16="http://schemas.microsoft.com/office/drawing/2014/main" id="{1B2C3094-B192-F133-B345-8A8E5ADE6988}"/>
              </a:ext>
            </a:extLst>
          </p:cNvPr>
          <p:cNvSpPr txBox="1"/>
          <p:nvPr/>
        </p:nvSpPr>
        <p:spPr>
          <a:xfrm>
            <a:off x="3867835" y="4660290"/>
            <a:ext cx="1992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Gaskraftwerk GUD</a:t>
            </a:r>
          </a:p>
        </p:txBody>
      </p:sp>
      <p:sp>
        <p:nvSpPr>
          <p:cNvPr id="14" name="Textfeld 13">
            <a:extLst>
              <a:ext uri="{FF2B5EF4-FFF2-40B4-BE49-F238E27FC236}">
                <a16:creationId xmlns:a16="http://schemas.microsoft.com/office/drawing/2014/main" id="{09F2DB3E-A1B9-36F7-5A6D-12B979535874}"/>
              </a:ext>
            </a:extLst>
          </p:cNvPr>
          <p:cNvSpPr txBox="1"/>
          <p:nvPr/>
        </p:nvSpPr>
        <p:spPr>
          <a:xfrm>
            <a:off x="3867837" y="5196571"/>
            <a:ext cx="1992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Kernkraft</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feld 15">
            <a:extLst>
              <a:ext uri="{FF2B5EF4-FFF2-40B4-BE49-F238E27FC236}">
                <a16:creationId xmlns:a16="http://schemas.microsoft.com/office/drawing/2014/main" id="{25630A20-44BE-5F2C-D25C-E6847C3F6CD3}"/>
              </a:ext>
            </a:extLst>
          </p:cNvPr>
          <p:cNvSpPr txBox="1"/>
          <p:nvPr/>
        </p:nvSpPr>
        <p:spPr>
          <a:xfrm>
            <a:off x="8007108" y="2665689"/>
            <a:ext cx="132972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Aufpreis</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1" i="0" u="none" strike="noStrike" kern="1200" cap="none" spc="0" normalizeH="0" baseline="0" noProof="0" dirty="0">
                <a:ln>
                  <a:noFill/>
                </a:ln>
                <a:solidFill>
                  <a:prstClr val="black"/>
                </a:solidFill>
                <a:effectLst/>
                <a:uLnTx/>
                <a:uFillTx/>
                <a:latin typeface="Calibri"/>
                <a:ea typeface="+mn-ea"/>
                <a:cs typeface="+mn-cs"/>
              </a:rPr>
              <a:t>durch Zertifikat</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in € Cent/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kwh</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feld 17">
            <a:extLst>
              <a:ext uri="{FF2B5EF4-FFF2-40B4-BE49-F238E27FC236}">
                <a16:creationId xmlns:a16="http://schemas.microsoft.com/office/drawing/2014/main" id="{9C3CFE72-8E7A-8F9E-0015-3EF357585E9E}"/>
              </a:ext>
            </a:extLst>
          </p:cNvPr>
          <p:cNvSpPr txBox="1"/>
          <p:nvPr/>
        </p:nvSpPr>
        <p:spPr>
          <a:xfrm>
            <a:off x="9655052" y="2665689"/>
            <a:ext cx="124579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Aktueller</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1" i="0" u="none" strike="noStrike" kern="1200" cap="none" spc="0" normalizeH="0" baseline="0" noProof="0" dirty="0">
                <a:ln>
                  <a:noFill/>
                </a:ln>
                <a:solidFill>
                  <a:prstClr val="black"/>
                </a:solidFill>
                <a:effectLst/>
                <a:uLnTx/>
                <a:uFillTx/>
                <a:latin typeface="Calibri"/>
                <a:ea typeface="+mn-ea"/>
                <a:cs typeface="+mn-cs"/>
              </a:rPr>
              <a:t>Strompreis</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in € Cent/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kwh</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Gerade Verbindung 18">
            <a:extLst>
              <a:ext uri="{FF2B5EF4-FFF2-40B4-BE49-F238E27FC236}">
                <a16:creationId xmlns:a16="http://schemas.microsoft.com/office/drawing/2014/main" id="{FAF0F621-2491-EE85-08ED-6052444C1D0B}"/>
              </a:ext>
            </a:extLst>
          </p:cNvPr>
          <p:cNvCxnSpPr>
            <a:cxnSpLocks/>
          </p:cNvCxnSpPr>
          <p:nvPr/>
        </p:nvCxnSpPr>
        <p:spPr>
          <a:xfrm>
            <a:off x="3690969" y="3933313"/>
            <a:ext cx="7148754"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CB406DA0-DC12-4BF5-3EFF-10248A98D090}"/>
              </a:ext>
            </a:extLst>
          </p:cNvPr>
          <p:cNvCxnSpPr>
            <a:cxnSpLocks/>
          </p:cNvCxnSpPr>
          <p:nvPr/>
        </p:nvCxnSpPr>
        <p:spPr>
          <a:xfrm>
            <a:off x="3681322" y="4537127"/>
            <a:ext cx="7158401"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589B129E-2F26-3C5D-82B3-2E5AF05EFCC6}"/>
              </a:ext>
            </a:extLst>
          </p:cNvPr>
          <p:cNvCxnSpPr>
            <a:cxnSpLocks/>
          </p:cNvCxnSpPr>
          <p:nvPr/>
        </p:nvCxnSpPr>
        <p:spPr>
          <a:xfrm>
            <a:off x="3660101" y="5117794"/>
            <a:ext cx="7179622"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9856B9D7-0E0B-F809-62CF-E37A9D0DDB4B}"/>
              </a:ext>
            </a:extLst>
          </p:cNvPr>
          <p:cNvCxnSpPr>
            <a:cxnSpLocks/>
          </p:cNvCxnSpPr>
          <p:nvPr/>
        </p:nvCxnSpPr>
        <p:spPr>
          <a:xfrm>
            <a:off x="3662030" y="5629010"/>
            <a:ext cx="7177693"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AFDF57CA-495A-1DE0-D39A-368A106A1017}"/>
              </a:ext>
            </a:extLst>
          </p:cNvPr>
          <p:cNvSpPr txBox="1"/>
          <p:nvPr/>
        </p:nvSpPr>
        <p:spPr>
          <a:xfrm>
            <a:off x="6582565" y="3372751"/>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3,0</a:t>
            </a:r>
          </a:p>
        </p:txBody>
      </p:sp>
      <p:sp>
        <p:nvSpPr>
          <p:cNvPr id="41" name="Textfeld 40">
            <a:extLst>
              <a:ext uri="{FF2B5EF4-FFF2-40B4-BE49-F238E27FC236}">
                <a16:creationId xmlns:a16="http://schemas.microsoft.com/office/drawing/2014/main" id="{36385187-92CA-FF0A-C0A7-68DA0A2566B4}"/>
              </a:ext>
            </a:extLst>
          </p:cNvPr>
          <p:cNvSpPr txBox="1"/>
          <p:nvPr/>
        </p:nvSpPr>
        <p:spPr>
          <a:xfrm>
            <a:off x="6584492" y="3930267"/>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4,5</a:t>
            </a:r>
          </a:p>
        </p:txBody>
      </p:sp>
      <p:sp>
        <p:nvSpPr>
          <p:cNvPr id="42" name="Textfeld 41">
            <a:extLst>
              <a:ext uri="{FF2B5EF4-FFF2-40B4-BE49-F238E27FC236}">
                <a16:creationId xmlns:a16="http://schemas.microsoft.com/office/drawing/2014/main" id="{A35E4813-C599-9F99-A8B0-575BE011738D}"/>
              </a:ext>
            </a:extLst>
          </p:cNvPr>
          <p:cNvSpPr txBox="1"/>
          <p:nvPr/>
        </p:nvSpPr>
        <p:spPr>
          <a:xfrm>
            <a:off x="6563271" y="4534081"/>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6</a:t>
            </a:r>
            <a:r>
              <a:rPr kumimoji="0" lang="de-DE" sz="2800" b="1" i="0" u="none" strike="noStrike" kern="1200" cap="none" spc="0" normalizeH="0" baseline="0" noProof="0">
                <a:ln>
                  <a:noFill/>
                </a:ln>
                <a:solidFill>
                  <a:srgbClr val="9BBB59">
                    <a:lumMod val="75000"/>
                  </a:srgbClr>
                </a:solidFill>
                <a:effectLst/>
                <a:uLnTx/>
                <a:uFillTx/>
                <a:latin typeface="Calibri"/>
                <a:ea typeface="+mn-ea"/>
                <a:cs typeface="+mn-cs"/>
              </a:rPr>
              <a:t>,5</a:t>
            </a:r>
            <a:endPar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43" name="Textfeld 42">
            <a:extLst>
              <a:ext uri="{FF2B5EF4-FFF2-40B4-BE49-F238E27FC236}">
                <a16:creationId xmlns:a16="http://schemas.microsoft.com/office/drawing/2014/main" id="{543807E6-8A4B-20D2-1BB3-2222BD2DEE98}"/>
              </a:ext>
            </a:extLst>
          </p:cNvPr>
          <p:cNvSpPr txBox="1"/>
          <p:nvPr/>
        </p:nvSpPr>
        <p:spPr>
          <a:xfrm>
            <a:off x="6565201" y="5103171"/>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2,5</a:t>
            </a:r>
          </a:p>
        </p:txBody>
      </p:sp>
      <p:sp>
        <p:nvSpPr>
          <p:cNvPr id="44" name="Textfeld 43">
            <a:extLst>
              <a:ext uri="{FF2B5EF4-FFF2-40B4-BE49-F238E27FC236}">
                <a16:creationId xmlns:a16="http://schemas.microsoft.com/office/drawing/2014/main" id="{8803E944-8DD9-2F73-B567-3E65CBDD9791}"/>
              </a:ext>
            </a:extLst>
          </p:cNvPr>
          <p:cNvSpPr txBox="1"/>
          <p:nvPr/>
        </p:nvSpPr>
        <p:spPr>
          <a:xfrm>
            <a:off x="8193372" y="3386253"/>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+ 7,4</a:t>
            </a:r>
          </a:p>
        </p:txBody>
      </p:sp>
      <p:sp>
        <p:nvSpPr>
          <p:cNvPr id="45" name="Textfeld 44">
            <a:extLst>
              <a:ext uri="{FF2B5EF4-FFF2-40B4-BE49-F238E27FC236}">
                <a16:creationId xmlns:a16="http://schemas.microsoft.com/office/drawing/2014/main" id="{399AAE76-6C69-8F25-A4B2-F1B07662D7D3}"/>
              </a:ext>
            </a:extLst>
          </p:cNvPr>
          <p:cNvSpPr txBox="1"/>
          <p:nvPr/>
        </p:nvSpPr>
        <p:spPr>
          <a:xfrm>
            <a:off x="8195299" y="3943769"/>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+ 5,9</a:t>
            </a:r>
          </a:p>
        </p:txBody>
      </p:sp>
      <p:sp>
        <p:nvSpPr>
          <p:cNvPr id="46" name="Textfeld 45">
            <a:extLst>
              <a:ext uri="{FF2B5EF4-FFF2-40B4-BE49-F238E27FC236}">
                <a16:creationId xmlns:a16="http://schemas.microsoft.com/office/drawing/2014/main" id="{9F64191F-C05F-12D1-4F45-E922573F68BB}"/>
              </a:ext>
            </a:extLst>
          </p:cNvPr>
          <p:cNvSpPr txBox="1"/>
          <p:nvPr/>
        </p:nvSpPr>
        <p:spPr>
          <a:xfrm>
            <a:off x="8174078" y="4547583"/>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+ 3,7</a:t>
            </a:r>
          </a:p>
        </p:txBody>
      </p:sp>
      <p:sp>
        <p:nvSpPr>
          <p:cNvPr id="47" name="Textfeld 46">
            <a:extLst>
              <a:ext uri="{FF2B5EF4-FFF2-40B4-BE49-F238E27FC236}">
                <a16:creationId xmlns:a16="http://schemas.microsoft.com/office/drawing/2014/main" id="{A25A366A-9F3C-B04A-E6B3-858822E361AD}"/>
              </a:ext>
            </a:extLst>
          </p:cNvPr>
          <p:cNvSpPr txBox="1"/>
          <p:nvPr/>
        </p:nvSpPr>
        <p:spPr>
          <a:xfrm>
            <a:off x="8176008" y="5116673"/>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+ 0,0</a:t>
            </a:r>
          </a:p>
        </p:txBody>
      </p:sp>
      <p:sp>
        <p:nvSpPr>
          <p:cNvPr id="48" name="Textfeld 47">
            <a:extLst>
              <a:ext uri="{FF2B5EF4-FFF2-40B4-BE49-F238E27FC236}">
                <a16:creationId xmlns:a16="http://schemas.microsoft.com/office/drawing/2014/main" id="{3FDB67EB-8F8D-1554-6896-5F8C05C32C3F}"/>
              </a:ext>
            </a:extLst>
          </p:cNvPr>
          <p:cNvSpPr txBox="1"/>
          <p:nvPr/>
        </p:nvSpPr>
        <p:spPr>
          <a:xfrm>
            <a:off x="9815755" y="3399756"/>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a:ea typeface="+mn-ea"/>
                <a:cs typeface="+mn-cs"/>
              </a:rPr>
              <a:t>10,4</a:t>
            </a:r>
          </a:p>
        </p:txBody>
      </p:sp>
      <p:sp>
        <p:nvSpPr>
          <p:cNvPr id="49" name="Textfeld 48">
            <a:extLst>
              <a:ext uri="{FF2B5EF4-FFF2-40B4-BE49-F238E27FC236}">
                <a16:creationId xmlns:a16="http://schemas.microsoft.com/office/drawing/2014/main" id="{E39B6B27-FECA-3997-4984-A3E2D77C31B9}"/>
              </a:ext>
            </a:extLst>
          </p:cNvPr>
          <p:cNvSpPr txBox="1"/>
          <p:nvPr/>
        </p:nvSpPr>
        <p:spPr>
          <a:xfrm>
            <a:off x="9817682" y="3957272"/>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a:ea typeface="+mn-ea"/>
                <a:cs typeface="+mn-cs"/>
              </a:rPr>
              <a:t>10,4</a:t>
            </a:r>
          </a:p>
        </p:txBody>
      </p:sp>
      <p:sp>
        <p:nvSpPr>
          <p:cNvPr id="50" name="Textfeld 49">
            <a:extLst>
              <a:ext uri="{FF2B5EF4-FFF2-40B4-BE49-F238E27FC236}">
                <a16:creationId xmlns:a16="http://schemas.microsoft.com/office/drawing/2014/main" id="{E372342B-48B2-9CE5-7C5D-2A380275F8C0}"/>
              </a:ext>
            </a:extLst>
          </p:cNvPr>
          <p:cNvSpPr txBox="1"/>
          <p:nvPr/>
        </p:nvSpPr>
        <p:spPr>
          <a:xfrm>
            <a:off x="9865013" y="4552796"/>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a:ea typeface="+mn-ea"/>
                <a:cs typeface="+mn-cs"/>
              </a:rPr>
              <a:t>10,2</a:t>
            </a:r>
          </a:p>
        </p:txBody>
      </p:sp>
      <p:sp>
        <p:nvSpPr>
          <p:cNvPr id="51" name="Textfeld 50">
            <a:extLst>
              <a:ext uri="{FF2B5EF4-FFF2-40B4-BE49-F238E27FC236}">
                <a16:creationId xmlns:a16="http://schemas.microsoft.com/office/drawing/2014/main" id="{89A6B671-1AFB-7275-90D5-C050E0A56D81}"/>
              </a:ext>
            </a:extLst>
          </p:cNvPr>
          <p:cNvSpPr txBox="1"/>
          <p:nvPr/>
        </p:nvSpPr>
        <p:spPr>
          <a:xfrm>
            <a:off x="9972011" y="5130176"/>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2,5</a:t>
            </a:r>
          </a:p>
        </p:txBody>
      </p:sp>
    </p:spTree>
    <p:extLst>
      <p:ext uri="{BB962C8B-B14F-4D97-AF65-F5344CB8AC3E}">
        <p14:creationId xmlns:p14="http://schemas.microsoft.com/office/powerpoint/2010/main" val="22177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F3931-4544-27D8-644E-04224D20AE72}"/>
              </a:ext>
            </a:extLst>
          </p:cNvPr>
          <p:cNvSpPr>
            <a:spLocks noGrp="1"/>
          </p:cNvSpPr>
          <p:nvPr>
            <p:ph type="title"/>
          </p:nvPr>
        </p:nvSpPr>
        <p:spPr>
          <a:xfrm>
            <a:off x="609600" y="274638"/>
            <a:ext cx="10972800" cy="944562"/>
          </a:xfrm>
        </p:spPr>
        <p:txBody>
          <a:bodyPr/>
          <a:lstStyle/>
          <a:p>
            <a:r>
              <a:rPr lang="de-DE" sz="2800" b="1" dirty="0"/>
              <a:t>Die Folge: Die energieintensive Industrie verlässt Deutschland</a:t>
            </a:r>
          </a:p>
        </p:txBody>
      </p:sp>
      <p:pic>
        <p:nvPicPr>
          <p:cNvPr id="4" name="Grafik 3">
            <a:extLst>
              <a:ext uri="{FF2B5EF4-FFF2-40B4-BE49-F238E27FC236}">
                <a16:creationId xmlns:a16="http://schemas.microsoft.com/office/drawing/2014/main" id="{71C8CC19-5D10-6118-7182-CF75D06DF8BB}"/>
              </a:ext>
            </a:extLst>
          </p:cNvPr>
          <p:cNvPicPr>
            <a:picLocks noChangeAspect="1"/>
          </p:cNvPicPr>
          <p:nvPr/>
        </p:nvPicPr>
        <p:blipFill>
          <a:blip r:embed="rId2"/>
          <a:stretch>
            <a:fillRect/>
          </a:stretch>
        </p:blipFill>
        <p:spPr>
          <a:xfrm>
            <a:off x="769158" y="1219200"/>
            <a:ext cx="10653683" cy="5364162"/>
          </a:xfrm>
          <a:prstGeom prst="rect">
            <a:avLst/>
          </a:prstGeom>
        </p:spPr>
      </p:pic>
    </p:spTree>
    <p:extLst>
      <p:ext uri="{BB962C8B-B14F-4D97-AF65-F5344CB8AC3E}">
        <p14:creationId xmlns:p14="http://schemas.microsoft.com/office/powerpoint/2010/main" val="3122243912"/>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3320</Words>
  <Application>Microsoft Office PowerPoint</Application>
  <PresentationFormat>Breitbild</PresentationFormat>
  <Paragraphs>428</Paragraphs>
  <Slides>52</Slides>
  <Notes>1</Notes>
  <HiddenSlides>0</HiddenSlides>
  <MMClips>0</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52</vt:i4>
      </vt:variant>
    </vt:vector>
  </HeadingPairs>
  <TitlesOfParts>
    <vt:vector size="63" baseType="lpstr">
      <vt:lpstr>Aptos</vt:lpstr>
      <vt:lpstr>Aptos Display</vt:lpstr>
      <vt:lpstr>Arial</vt:lpstr>
      <vt:lpstr>Calibri</vt:lpstr>
      <vt:lpstr>Calibri Light</vt:lpstr>
      <vt:lpstr>Times New Roman</vt:lpstr>
      <vt:lpstr>Wingdings</vt:lpstr>
      <vt:lpstr>Larissa-Design</vt:lpstr>
      <vt:lpstr>1_Larissa-Design</vt:lpstr>
      <vt:lpstr>Office</vt:lpstr>
      <vt:lpstr>1_Office</vt:lpstr>
      <vt:lpstr>PowerPoint-Präsentation</vt:lpstr>
      <vt:lpstr>PowerPoint-Präsentation</vt:lpstr>
      <vt:lpstr>Handelsblattumfrage 7/2024: Die Zustimmung zur Energiewende sinkt</vt:lpstr>
      <vt:lpstr>PowerPoint-Präsentation</vt:lpstr>
      <vt:lpstr>PowerPoint-Präsentation</vt:lpstr>
      <vt:lpstr>Die Strompreise haben sich 2021 vervierfacht: Deutschland muss aufhören, die Strompreise zu erhöhen</vt:lpstr>
      <vt:lpstr>Die Verteuerung der Strompreise ist politisch gewollt:  Die Europäische Kommission hat die Preise der CO2-Zertifikate  auf das Vierfache ansteigen lassen</vt:lpstr>
      <vt:lpstr>Allein durch den europäischen Zertifikatehandel haben sich die Strompreise für konventionelle Kraftwerke verdoppelt bis verdreifacht</vt:lpstr>
      <vt:lpstr>Die Folge: Die energieintensive Industrie verlässt Deutschland</vt:lpstr>
      <vt:lpstr>PowerPoint-Präsentation</vt:lpstr>
      <vt:lpstr>PowerPoint-Präsentation</vt:lpstr>
      <vt:lpstr>PowerPoint-Präsentation</vt:lpstr>
      <vt:lpstr>PowerPoint-Präsentation</vt:lpstr>
      <vt:lpstr>Dabei hat China uns auch pro Kopf überholt</vt:lpstr>
      <vt:lpstr>PowerPoint-Präsentation</vt:lpstr>
      <vt:lpstr>Der nächste Angriff auf die Industrie wird vom Wirtschaftsminister und der Bundesnetzagentur vorbereitet: </vt:lpstr>
      <vt:lpstr>Einsatz von Steuergeldern für Strom aus Erneuerbaren Energien: 1,64 Milliarden € nur im August</vt:lpstr>
      <vt:lpstr>Neben den EEG-Kosten steigen auch die EE-bedingten Netzkosten durch Abschaltungen von Windenergieanlagen und Solarparks (Phantomstrom).  Sie betrugen 2023 bereits 3,1 Milliarden €</vt:lpstr>
      <vt:lpstr>Das Risiko einer 100 %  Energieversorgung durch EE:  Bei Dunkelflaute entsteht eine signifikante Lücke in der Stromversorgung</vt:lpstr>
      <vt:lpstr>Die Verdreifachung der erneuerbaren Energien löst das Problem  der Flaute nicht, solange es keine preiswerte Speichertechnologie gibt</vt:lpstr>
      <vt:lpstr>PowerPoint-Präsentation</vt:lpstr>
      <vt:lpstr>Wie grün ist Windenergie am falschen Standort </vt:lpstr>
      <vt:lpstr>Windenergie in Süddeutschland ist unwirtschaftlich und erhöht den Strompreis</vt:lpstr>
      <vt:lpstr>Windparks beeinflussen das Mikroklima</vt:lpstr>
      <vt:lpstr>PowerPoint-Präsentation</vt:lpstr>
      <vt:lpstr>Insektensterben und Windenergieanlagen</vt:lpstr>
      <vt:lpstr>PowerPoint-Präsentation</vt:lpstr>
      <vt:lpstr>PowerPoint-Präsentation</vt:lpstr>
      <vt:lpstr>PowerPoint-Präsentation</vt:lpstr>
      <vt:lpstr>Bei dem realistischen Szenario (4.5.) und dem Netto-Null Szenario (2.6)  gibt es keinen Unterschied in der Entwicklung der Temperatur bis 2040</vt:lpstr>
      <vt:lpstr>CO2-Emission auf der Erde und CO2-Konzentration in der Atmosphäre  verlaufen nicht parallel</vt:lpstr>
      <vt:lpstr> In der Langfassung des  IPPC-Berichts gibt es einen Hinweis auf die wichtige Funktion der Ozeane und Pflanzen bei der Absorption von CO2 </vt:lpstr>
      <vt:lpstr>PowerPoint-Präsentation</vt:lpstr>
      <vt:lpstr>Rd. 55 % der CO2-Emissionen auf der Erde werden durch die Ozeane und  die Pflanzenwelt absorbiert – unabhängig vom Volumen der Emissionen</vt:lpstr>
      <vt:lpstr>Wenn die CO2-Emissionen um 45% reduziert werden,  wird der Zuwachs der CO2-Konzentration gestoppt, wenn die Absorption von Ozeanen und Pflanzen gleich bleibt</vt:lpstr>
      <vt:lpstr>PowerPoint-Präsentation</vt:lpstr>
      <vt:lpstr>Die Folge: Bundesverfassungsgericht gestattet Deutschland  nur noch 6,7 Gt CO2 bis zur Klimaneutralität</vt:lpstr>
      <vt:lpstr>Notwendige, neue Rahmenbedingungen  zur Bewältigung der Energiekrise</vt:lpstr>
      <vt:lpstr>PowerPoint-Präsentation</vt:lpstr>
      <vt:lpstr>1.Fracking-Erdgasförderung in Deutschland ermöglichen, seit 2017 in Deutschland verboten</vt:lpstr>
      <vt:lpstr>2. Wir brauchen „grüne“, CO2- freie Kohle- und Gaskraftwerke. CCS-carbon capture sequestration ist in Deutschland verboten</vt:lpstr>
      <vt:lpstr>CO2- freie Kohlekraftwerke würden in Deutschland den Strompreis   senken und die Stromversorgung u.a. für die Industrie sichern</vt:lpstr>
      <vt:lpstr>3. Neue, sichere Kernkraftwerkstechnologie in Deutschland ermöglichen</vt:lpstr>
      <vt:lpstr>PowerPoint-Präsentation</vt:lpstr>
      <vt:lpstr>4. Fusionsenergie wie Wendelstein in Greifswald</vt:lpstr>
      <vt:lpstr>Das Meinungsbild zur Kernkraft in Deutschland hat sich seit der Energiekrise verschoben</vt:lpstr>
      <vt:lpstr>PowerPoint-Präsentation</vt:lpstr>
      <vt:lpstr>Die Anzahl der Todesfälle durch Umweltkatastrophen  sind seit 1920 massiv zurückgegangen</vt:lpstr>
      <vt:lpstr>Ein Beispiel für Adaption: Die globale jährliche Waldbrandfläche  ist von 1900 bis 2020 deutlich zurückgegangen</vt:lpstr>
      <vt:lpstr>Seit 40 Jahren nimmt in Europa Wolkenbedeckung ab und die Sonnenscheindauer um 250 Stunden/a zu</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Fritz Vahrenholt</dc:creator>
  <cp:lastModifiedBy>Markus J.M. Bihler</cp:lastModifiedBy>
  <cp:revision>281</cp:revision>
  <cp:lastPrinted>2023-03-27T16:51:09Z</cp:lastPrinted>
  <dcterms:created xsi:type="dcterms:W3CDTF">2020-10-15T16:03:01Z</dcterms:created>
  <dcterms:modified xsi:type="dcterms:W3CDTF">2024-10-28T07:50:46Z</dcterms:modified>
</cp:coreProperties>
</file>